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6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55" d="100"/>
          <a:sy n="55" d="100"/>
        </p:scale>
        <p:origin x="432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1B09437-2D79-4F2B-B483-3F33296D9E62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9E693F-0171-4161-9324-DE02FFA02CB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07396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003A37-5C93-4042-953F-788DF35CCA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>
            <a:normAutofit/>
          </a:bodyPr>
          <a:lstStyle>
            <a:lvl1pPr algn="ctr">
              <a:defRPr sz="5400">
                <a:solidFill>
                  <a:srgbClr val="041E42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1D09D3D-7317-4D42-AE4D-F995DEBE7FB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9CDE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E365CC-40AB-42DB-B462-95B87AFC46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382F-E6A7-4485-80C4-E3188B1CEDFC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8D684-ABE8-4094-8E0D-5EA1F7FC9C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BB23B-90AC-4E51-AB67-55283CF1F0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609-6A26-4368-B38D-D034F7F1689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EDFD730-66BB-4AA8-A64C-CD2778D35AD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2663" y="5291860"/>
            <a:ext cx="2506673" cy="103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260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E1443F-50D0-4987-BC5B-085FD94A3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ADC7D0-9A90-4BCC-A654-93F5370C01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     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2B3A5-8BCA-4BF0-821D-E0AE86ED9C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382F-E6A7-4485-80C4-E3188B1CEDFC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7CAD8E-D637-4E8E-BEF7-EFBA31C6A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11F9B0-39B2-42AF-B670-BAA01131B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609-6A26-4368-B38D-D034F7F1689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404AD7CD-3A89-4F11-AE0A-552D22E62DE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488" y="5778023"/>
            <a:ext cx="2506673" cy="103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05135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69A360-CBBE-4F74-A141-15823D905C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6222"/>
            <a:ext cx="10515600" cy="2852737"/>
          </a:xfrm>
        </p:spPr>
        <p:txBody>
          <a:bodyPr anchor="b">
            <a:normAutofit/>
          </a:bodyPr>
          <a:lstStyle>
            <a:lvl1pPr>
              <a:defRPr sz="5400">
                <a:solidFill>
                  <a:srgbClr val="041E42"/>
                </a:solidFill>
                <a:latin typeface="Franklin Gothic Medium" panose="020B06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C9B660-4907-4BDB-BA8A-54A9C81B1F6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373687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33844-6C0A-431F-9C13-E4C808CF0A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382F-E6A7-4485-80C4-E3188B1CEDFC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987544B-6DDF-4AED-A33C-D889DDDE29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5FD5A5-F474-4DF6-B2BE-A972E64B85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609-6A26-4368-B38D-D034F7F1689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06D2848-9223-4736-A279-B18D3845D472}"/>
              </a:ext>
            </a:extLst>
          </p:cNvPr>
          <p:cNvSpPr/>
          <p:nvPr userDrawn="1"/>
        </p:nvSpPr>
        <p:spPr>
          <a:xfrm>
            <a:off x="-74645" y="-111967"/>
            <a:ext cx="821094" cy="7361853"/>
          </a:xfrm>
          <a:prstGeom prst="rect">
            <a:avLst/>
          </a:prstGeom>
          <a:solidFill>
            <a:srgbClr val="3154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5E4C291F-B24E-4EC5-A699-3D2EA04EBFE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05148" y="5778023"/>
            <a:ext cx="2506673" cy="103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3320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BF5255-876C-4F60-A1C7-2DDF3FE9D9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41E42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A96FB2-DD59-4628-98B8-4A05DB393B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  <a:lvl2pPr>
              <a:defRPr>
                <a:solidFill>
                  <a:srgbClr val="041E42"/>
                </a:solidFill>
              </a:defRPr>
            </a:lvl2pPr>
            <a:lvl3pPr>
              <a:defRPr>
                <a:solidFill>
                  <a:srgbClr val="041E42"/>
                </a:solidFill>
              </a:defRPr>
            </a:lvl3pPr>
            <a:lvl4pPr>
              <a:defRPr>
                <a:solidFill>
                  <a:srgbClr val="041E42"/>
                </a:solidFill>
              </a:defRPr>
            </a:lvl4pPr>
            <a:lvl5pPr>
              <a:defRPr>
                <a:solidFill>
                  <a:srgbClr val="041E4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DBADD79-6FDA-40C1-B265-71B8D19F9C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  <a:lvl2pPr>
              <a:defRPr>
                <a:solidFill>
                  <a:srgbClr val="041E42"/>
                </a:solidFill>
              </a:defRPr>
            </a:lvl2pPr>
            <a:lvl3pPr>
              <a:defRPr>
                <a:solidFill>
                  <a:srgbClr val="041E42"/>
                </a:solidFill>
              </a:defRPr>
            </a:lvl3pPr>
            <a:lvl4pPr>
              <a:defRPr>
                <a:solidFill>
                  <a:srgbClr val="041E42"/>
                </a:solidFill>
              </a:defRPr>
            </a:lvl4pPr>
            <a:lvl5pPr>
              <a:defRPr>
                <a:solidFill>
                  <a:srgbClr val="041E4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AE7AA07-3EE2-4F9A-8F41-76246BDBDC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382F-E6A7-4485-80C4-E3188B1CEDFC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A106235-50C5-49CB-9F9B-19CEF4CD6C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8B0E59-92C7-4989-A32D-B04541815E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609-6A26-4368-B38D-D034F7F1689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4E4B0AF-DD2B-463A-863F-DFB51DBF21D6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86488" y="5768692"/>
            <a:ext cx="2506673" cy="103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246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697C56-40F5-4F67-B660-6C03468F6B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rgbClr val="041E42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B6E699E-3EDE-4A8B-8E8F-E89B570DA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41E42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3B0EE8-5047-4079-B7A7-D56EE41D03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  <a:lvl2pPr>
              <a:defRPr>
                <a:solidFill>
                  <a:srgbClr val="041E42"/>
                </a:solidFill>
              </a:defRPr>
            </a:lvl2pPr>
            <a:lvl3pPr>
              <a:defRPr>
                <a:solidFill>
                  <a:srgbClr val="041E42"/>
                </a:solidFill>
              </a:defRPr>
            </a:lvl3pPr>
            <a:lvl4pPr>
              <a:defRPr>
                <a:solidFill>
                  <a:srgbClr val="041E42"/>
                </a:solidFill>
              </a:defRPr>
            </a:lvl4pPr>
            <a:lvl5pPr>
              <a:defRPr>
                <a:solidFill>
                  <a:srgbClr val="041E4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1260B57-FF19-4FAC-953F-1E68E9D0D5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41E42"/>
                </a:solidFill>
                <a:latin typeface="Franklin Gothic Medium" panose="020B0603020102020204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DF4594-F409-4D27-9D7A-748A09D49E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>
            <a:lvl1pPr>
              <a:defRPr>
                <a:solidFill>
                  <a:srgbClr val="041E42"/>
                </a:solidFill>
              </a:defRPr>
            </a:lvl1pPr>
            <a:lvl2pPr>
              <a:defRPr>
                <a:solidFill>
                  <a:srgbClr val="041E42"/>
                </a:solidFill>
              </a:defRPr>
            </a:lvl2pPr>
            <a:lvl3pPr>
              <a:defRPr>
                <a:solidFill>
                  <a:srgbClr val="041E42"/>
                </a:solidFill>
              </a:defRPr>
            </a:lvl3pPr>
            <a:lvl4pPr>
              <a:defRPr>
                <a:solidFill>
                  <a:srgbClr val="041E42"/>
                </a:solidFill>
              </a:defRPr>
            </a:lvl4pPr>
            <a:lvl5pPr>
              <a:defRPr>
                <a:solidFill>
                  <a:srgbClr val="041E42"/>
                </a:solidFill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550399E-4C85-47A0-84EF-92C726E75B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382F-E6A7-4485-80C4-E3188B1CEDFC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F2A75E6-E441-4871-94F0-77D7D06A14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F915539-A390-4858-9FBC-77150A253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609-6A26-4368-B38D-D034F7F1689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B283540D-B353-4D02-98D5-A3268A508F5F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818" y="5775818"/>
            <a:ext cx="2506673" cy="103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94189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5B009A6-5788-4A4E-9274-3E108BCEE9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382F-E6A7-4485-80C4-E3188B1CEDFC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9EDB47-02C5-48E7-BB88-26B764C22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EAA315-C782-41D1-B927-20207F38EC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609-6A26-4368-B38D-D034F7F1689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F0D9AA6-1A96-4EA5-BF39-0E68A3157ED7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33772" y="4537735"/>
            <a:ext cx="3724455" cy="1531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46848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3CBBDE-54A9-482B-9AB2-DB9572876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latin typeface="Franklin Gothic Book" panose="020B05030201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8A4A80-E81B-42E3-8689-57E4251E4C4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412399-99FD-4127-AA33-613E8B4DA8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>
                <a:latin typeface="Franklin Gothic Book" panose="020B0503020102020204" pitchFamily="34" charset="0"/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9D6A6E-FEB9-4EBE-A859-C138296FF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19382F-E6A7-4485-80C4-E3188B1CEDFC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5D9F0B0-D7FD-44FE-8B3F-5E66995FA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9F82BD-8919-4A90-A4F9-1509016329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63609-6A26-4368-B38D-D034F7F1689B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D41F8B6-F177-41EC-B42F-688C931D01F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3141" y="5811113"/>
            <a:ext cx="2506673" cy="1030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38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3A84BC7-986F-4001-B541-A3DEC2781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564D91C-3CAC-45F3-AC6D-466FAB098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DF8B94-5AB3-4D3C-B8DE-8B5CF154430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19382F-E6A7-4485-80C4-E3188B1CEDFC}" type="datetimeFigureOut">
              <a:rPr lang="en-US" smtClean="0"/>
              <a:t>5/12/2020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B66F2F-D8A0-46DC-99EA-EE39AFEF6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F56EF7-3540-4607-9519-7DDCB73AE3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63609-6A26-4368-B38D-D034F7F1689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6756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41E42"/>
          </a:solidFill>
          <a:latin typeface="Franklin Gothic Book" panose="020B05030201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041E42"/>
          </a:solidFill>
          <a:latin typeface="Franklin Gothic Book" panose="020B0503020102020204" pitchFamily="34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41E42"/>
          </a:solidFill>
          <a:latin typeface="Franklin Gothic Book" panose="020B0503020102020204" pitchFamily="34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rgbClr val="041E42"/>
          </a:solidFill>
          <a:latin typeface="Franklin Gothic Book" panose="020B0503020102020204" pitchFamily="34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41E42"/>
          </a:solidFill>
          <a:latin typeface="Franklin Gothic Book" panose="020B0503020102020204" pitchFamily="34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41E42"/>
          </a:solidFill>
          <a:latin typeface="Franklin Gothic Book" panose="020B05030201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>
            <a:extLst>
              <a:ext uri="{FF2B5EF4-FFF2-40B4-BE49-F238E27FC236}">
                <a16:creationId xmlns:a16="http://schemas.microsoft.com/office/drawing/2014/main" id="{C1241E4E-2C48-435F-B2E8-B16C9CE96EA9}"/>
              </a:ext>
            </a:extLst>
          </p:cNvPr>
          <p:cNvSpPr txBox="1">
            <a:spLocks/>
          </p:cNvSpPr>
          <p:nvPr/>
        </p:nvSpPr>
        <p:spPr>
          <a:xfrm>
            <a:off x="819150" y="317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rgbClr val="041E42"/>
                </a:solidFill>
                <a:latin typeface="Franklin Gothic Book" panose="020B0503020102020204" pitchFamily="34" charset="0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srgbClr val="041E42"/>
                </a:solidFill>
                <a:effectLst/>
                <a:uLnTx/>
                <a:uFillTx/>
                <a:latin typeface="Franklin Gothic Book" panose="020B0503020102020204" pitchFamily="34" charset="0"/>
                <a:ea typeface="+mj-ea"/>
                <a:cs typeface="+mj-cs"/>
              </a:rPr>
              <a:t>Performance Management Cycle</a:t>
            </a:r>
          </a:p>
        </p:txBody>
      </p:sp>
      <p:graphicFrame>
        <p:nvGraphicFramePr>
          <p:cNvPr id="7" name="Table 6" descr=" STEP ONE:  Setting goals and expectations Staff member meets with supervisor to discuss Job Responsibilities Worksheet (JRW) and to set 2-5 goals for the current performance management cycle  &#10; &#10;Staff member creates JRW in YOU@PSU online tool; supervisor reviews and approves JRW in YOU@PSU tool&#10;&#10;Staff member enters goals into YOU@PSU online tool; supervisor reviews and approves goals in YOU@PSU online tool&#10;&#10;Timing:  September/October&#10;&#10;LEADERS&#10;Leadership teams meet to discuss ratings and agree on norms; norms are shared with staff members throughout their department (Timing: October/November)&#10;&#10;STEP TWO:  Mid-year check in&#10;Review goals and progress (make adjustments as needed)&#10;&#10;Check-in re: updates and acknowledgement of successes and challenges&#10;&#10;Timing:  January/February 2015&#10;&#10;STEP THREE:  End of year review PREPARATION:&#10;Optional: staff member and supervisor obtain feedback from others (e.g., peers, customers)&#10;&#10;Staff member completes self-assessment in YOU@PSU online tool&#10;&#10;Supervisor reviews and summarizes performance feedback for staff member&#10;&#10;Peer supervisors conduct ratings calibration meetings (two levels)&#10;&#10;DELIVERY:&#10;Staff member meets with supervisor to discuss end-of-year review and receive an overall rating of their performance&#10;&#10;Staff member and supervisor begin to discuss next year’s goals and development opportunities &#10;&#10;Timing:  June-July 2015&#10;&#10;" title="YOU@PSU Calendar 2014-15">
            <a:extLst>
              <a:ext uri="{FF2B5EF4-FFF2-40B4-BE49-F238E27FC236}">
                <a16:creationId xmlns:a16="http://schemas.microsoft.com/office/drawing/2014/main" id="{2D2A6495-3243-4EC3-BBE2-0C3A4D6AEAB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483587"/>
              </p:ext>
            </p:extLst>
          </p:nvPr>
        </p:nvGraphicFramePr>
        <p:xfrm>
          <a:off x="84221" y="1048244"/>
          <a:ext cx="12019546" cy="57298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73275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1407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107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6894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1300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351918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0128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STEP</a:t>
                      </a:r>
                      <a:r>
                        <a:rPr lang="en-US" sz="1400" b="0" baseline="0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 ONE: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</a:rPr>
                        <a:t> Setting Goals &amp; Expectations</a:t>
                      </a:r>
                      <a:endParaRPr lang="en-US" sz="1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3165" marR="23165" marT="77215" marB="7721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23165" marR="23165" marT="23164" marB="2316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23165" marR="23165" marT="23164" marB="2316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STEP TWO: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Mid-Year Check-In</a:t>
                      </a:r>
                      <a:endParaRPr lang="en-US" sz="1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3165" marR="23165" marT="77215" marB="7721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 marL="23165" marR="23165" marT="23164" marB="23164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STEP THREE: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kern="1200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End-of-Year Review</a:t>
                      </a:r>
                      <a:endParaRPr lang="en-US" sz="1000" dirty="0">
                        <a:solidFill>
                          <a:schemeClr val="bg1"/>
                        </a:solidFill>
                        <a:latin typeface="Calibri" pitchFamily="34" charset="0"/>
                      </a:endParaRPr>
                    </a:p>
                  </a:txBody>
                  <a:tcPr marL="23165" marR="23165" marT="77215" marB="77215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08229">
                <a:tc gridSpan="6"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200"/>
                        </a:spcBef>
                        <a:buClr>
                          <a:schemeClr val="accent2"/>
                        </a:buClr>
                        <a:buFont typeface="Symbol" pitchFamily="18" charset="2"/>
                        <a:buNone/>
                      </a:pPr>
                      <a:r>
                        <a:rPr lang="en-US" sz="1200" b="0" kern="1200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Ongoing conversations between staff</a:t>
                      </a:r>
                      <a:r>
                        <a:rPr lang="en-US" sz="1200" b="0" kern="1200" baseline="0" dirty="0">
                          <a:solidFill>
                            <a:schemeClr val="bg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members and their supervisors throughout the year; </a:t>
                      </a:r>
                    </a:p>
                  </a:txBody>
                  <a:tcPr marL="102952" marR="102952" marT="51476" marB="51476" anchor="ctr">
                    <a:lnL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112713" lvl="0" indent="-112713" algn="l" defTabSz="914400" rtl="0" eaLnBrk="1" latinLnBrk="0" hangingPunct="1">
                        <a:lnSpc>
                          <a:spcPct val="90000"/>
                        </a:lnSpc>
                        <a:spcBef>
                          <a:spcPts val="200"/>
                        </a:spcBef>
                        <a:buClr>
                          <a:schemeClr val="accent2"/>
                        </a:buClr>
                        <a:buFont typeface="Symbol" pitchFamily="18" charset="2"/>
                        <a:buChar char="·"/>
                      </a:pPr>
                      <a:endParaRPr lang="en-US" sz="1100" kern="1200" dirty="0">
                        <a:solidFill>
                          <a:schemeClr val="tx1"/>
                        </a:solidFill>
                        <a:latin typeface="Arial Narrow" pitchFamily="34" charset="0"/>
                        <a:ea typeface="+mn-ea"/>
                        <a:cs typeface="+mn-cs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159863">
                <a:tc>
                  <a:txBody>
                    <a:bodyPr/>
                    <a:lstStyle/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Staff member meets with manager 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to discuss expectations and set 2-5 goals for the performance management cycle.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Staff member enters goals into Workday.</a:t>
                      </a:r>
                      <a:endParaRPr lang="en-US" sz="1200" kern="1200" baseline="0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200" kern="1200" baseline="0" dirty="0">
                        <a:solidFill>
                          <a:srgbClr val="000000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Staff member reviews Job Responsibility and makes updates, if applicable;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manager 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reviews and approves JRW.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LEADERS</a:t>
                      </a:r>
                    </a:p>
                    <a:p>
                      <a:pPr marL="171450" marR="0" lvl="0" indent="-1714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HR Strategic Partners provide leadership teams the performance results from the previous year.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Leadership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teams meet to discuss ratings and agree on norms; norms are shared with staff members during the goal setting process.</a:t>
                      </a:r>
                      <a:endParaRPr lang="en-US" sz="1200" b="1" i="1" kern="1200" dirty="0">
                        <a:solidFill>
                          <a:schemeClr val="dk1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38608" marR="38608" marT="38608" marB="38608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38608" marR="38608" marT="38608" marB="38608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  <a:spcBef>
                          <a:spcPts val="600"/>
                        </a:spcBef>
                      </a:pPr>
                      <a:endParaRPr lang="en-US" sz="900" dirty="0">
                        <a:latin typeface="+mn-lt"/>
                      </a:endParaRPr>
                    </a:p>
                  </a:txBody>
                  <a:tcPr marL="38608" marR="38608" marT="38608" marB="38608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171450" lvl="0" indent="-171450" algn="l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Review goals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and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progress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(make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adjustments</a:t>
                      </a:r>
                      <a:r>
                        <a:rPr lang="en-US" sz="1200" kern="1200" baseline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as needed).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Check-in: review expectations and acknowledgement</a:t>
                      </a:r>
                      <a:r>
                        <a:rPr lang="en-US" sz="1200" kern="1200" baseline="0" dirty="0">
                          <a:solidFill>
                            <a:srgbClr val="000000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of successes and challenges.</a:t>
                      </a:r>
                    </a:p>
                    <a:p>
                      <a:pPr marL="0" lvl="0" indent="0" algn="l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buClr>
                          <a:schemeClr val="tx2"/>
                        </a:buClr>
                        <a:buFont typeface="Arial" panose="020B0604020202020204" pitchFamily="34" charset="0"/>
                        <a:buNone/>
                      </a:pPr>
                      <a:endParaRPr lang="en-US" sz="1200" kern="1200" baseline="0" dirty="0">
                        <a:solidFill>
                          <a:srgbClr val="000000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baseline="0" dirty="0">
                          <a:solidFill>
                            <a:srgbClr val="000000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Staff member and manager enter notes from the Mid-Year Check-In meeting into Workday.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38608" marR="38608" marT="38608" marB="38608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38608" marR="38608" marT="38608" marB="38608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lvl="0" indent="0" algn="ctr" defTabSz="914400" rtl="0" eaLnBrk="1" latinLnBrk="0" hangingPunct="1">
                        <a:lnSpc>
                          <a:spcPct val="90000"/>
                        </a:lnSpc>
                        <a:spcBef>
                          <a:spcPts val="600"/>
                        </a:spcBef>
                        <a:buClr>
                          <a:schemeClr val="tx2"/>
                        </a:buClr>
                        <a:buFont typeface="Symbol" pitchFamily="18" charset="2"/>
                        <a:buNone/>
                      </a:pPr>
                      <a:r>
                        <a:rPr lang="en-US" sz="1200" b="1" kern="1200" dirty="0">
                          <a:solidFill>
                            <a:srgbClr val="000000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PREPARATION:</a:t>
                      </a:r>
                    </a:p>
                    <a:p>
                      <a:pPr marL="171450" indent="-171450">
                        <a:lnSpc>
                          <a:spcPct val="90000"/>
                        </a:lnSpc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Staff member</a:t>
                      </a:r>
                      <a:r>
                        <a:rPr lang="en-US" sz="1200" kern="1200" baseline="0" dirty="0">
                          <a:solidFill>
                            <a:srgbClr val="000000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completes s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elf-evaluation</a:t>
                      </a:r>
                      <a:r>
                        <a:rPr lang="en-US" sz="1200" kern="1200" baseline="0" dirty="0">
                          <a:solidFill>
                            <a:srgbClr val="000000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in Workday.</a:t>
                      </a:r>
                    </a:p>
                    <a:p>
                      <a:pPr marL="171450" indent="-171450">
                        <a:lnSpc>
                          <a:spcPct val="90000"/>
                        </a:lnSpc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Optional: staff member and manager obtain feedback from others (e.g., peers, customers, etc.) outside of Workday; primary</a:t>
                      </a:r>
                      <a:r>
                        <a:rPr lang="en-US" sz="1200" kern="1200" baseline="0" dirty="0">
                          <a:solidFill>
                            <a:srgbClr val="000000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manager can invite an additional manager to give feedback on the review via Workday.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171450" algn="l" defTabSz="914400" rtl="0" eaLnBrk="1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tx2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Manager reviews and summarizes performance feedback for staff member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in Workday.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Peer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managers</a:t>
                      </a: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conduct ratings calibration meetings (two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levels).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 algn="ctr">
                        <a:buFont typeface="Arial" panose="020B0604020202020204" pitchFamily="34" charset="0"/>
                        <a:buNone/>
                      </a:pPr>
                      <a:r>
                        <a:rPr lang="en-US" sz="1200" b="1" kern="120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DELIVERY:</a:t>
                      </a: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Staff member meets with manager to discuss end-of-year review and receive an overall rating of their performance; acknowledgement</a:t>
                      </a:r>
                      <a:r>
                        <a:rPr lang="en-US" sz="1200" kern="1200" baseline="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 of meeting occurs in Workday.</a:t>
                      </a: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US" sz="1200" kern="1200" dirty="0">
                        <a:solidFill>
                          <a:schemeClr val="dk1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1200" kern="1200" dirty="0">
                          <a:solidFill>
                            <a:schemeClr val="dk1"/>
                          </a:solidFill>
                          <a:effectLst/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Staff member and manager begin to discuss next year’s goals and development opportunities. </a:t>
                      </a:r>
                      <a:endParaRPr lang="en-US" sz="1200" b="1" kern="1200" dirty="0">
                        <a:solidFill>
                          <a:schemeClr val="dk1"/>
                        </a:solidFill>
                        <a:effectLst/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38608" marR="38608" marT="38608" marB="38608">
                    <a:lnL w="12700" cmpd="sng">
                      <a:noFill/>
                    </a:lnL>
                    <a:lnR w="12700" cmpd="sng">
                      <a:noFill/>
                    </a:lnR>
                    <a:lnT w="635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9897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</a:pPr>
                      <a:r>
                        <a:rPr lang="en-US" sz="1100" b="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</a:rPr>
                        <a:t>Recommended Timing:</a:t>
                      </a:r>
                    </a:p>
                    <a:p>
                      <a:pPr algn="ctr">
                        <a:lnSpc>
                          <a:spcPct val="90000"/>
                        </a:lnSpc>
                        <a:spcBef>
                          <a:spcPts val="200"/>
                        </a:spcBef>
                      </a:pPr>
                      <a:r>
                        <a:rPr lang="en-US" sz="1100" b="0" dirty="0">
                          <a:solidFill>
                            <a:srgbClr val="000000"/>
                          </a:solidFill>
                          <a:latin typeface="Franklin Gothic Book" panose="020B0503020102020204" pitchFamily="34" charset="0"/>
                        </a:rPr>
                        <a:t>June 1 – August 31, 2019</a:t>
                      </a:r>
                    </a:p>
                  </a:txBody>
                  <a:tcPr marL="23165" marR="23165" marT="23164" marB="2316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23165" marR="23165" marT="23164" marB="2316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900" dirty="0"/>
                    </a:p>
                  </a:txBody>
                  <a:tcPr marL="23165" marR="23165" marT="23164" marB="2316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Recommended Timing: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November 1 - December 31, 2019</a:t>
                      </a:r>
                    </a:p>
                  </a:txBody>
                  <a:tcPr marL="23165" marR="23165" marT="23164" marB="2316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 marL="23165" marR="23165" marT="23164" marB="2316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Recommended Timing: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20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0" kern="1200" dirty="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April 1 - </a:t>
                      </a:r>
                      <a:r>
                        <a:rPr lang="en-US" sz="1100" b="0" kern="1200">
                          <a:solidFill>
                            <a:schemeClr val="tx1"/>
                          </a:solidFill>
                          <a:latin typeface="Franklin Gothic Book" panose="020B0503020102020204" pitchFamily="34" charset="0"/>
                          <a:ea typeface="+mn-ea"/>
                          <a:cs typeface="+mn-cs"/>
                        </a:rPr>
                        <a:t>May 31, 2020</a:t>
                      </a:r>
                      <a:endParaRPr lang="en-US" sz="1100" b="0" kern="1200" dirty="0">
                        <a:solidFill>
                          <a:schemeClr val="tx1"/>
                        </a:solidFill>
                        <a:latin typeface="Franklin Gothic Book" panose="020B0503020102020204" pitchFamily="34" charset="0"/>
                        <a:ea typeface="+mn-ea"/>
                        <a:cs typeface="+mn-cs"/>
                      </a:endParaRPr>
                    </a:p>
                  </a:txBody>
                  <a:tcPr marL="23165" marR="23165" marT="23164" marB="23164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901297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3395</TotalTime>
  <Words>292</Words>
  <Application>Microsoft Office PowerPoint</Application>
  <PresentationFormat>Widescreen</PresentationFormat>
  <Paragraphs>42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Franklin Gothic Book</vt:lpstr>
      <vt:lpstr>Franklin Gothic Medium</vt:lpstr>
      <vt:lpstr>Symbol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Management 2019</dc:title>
  <dc:creator>sjo25@om.psu.edu</dc:creator>
  <cp:lastModifiedBy>Smith, Ashley J</cp:lastModifiedBy>
  <cp:revision>10</cp:revision>
  <dcterms:created xsi:type="dcterms:W3CDTF">2019-04-22T17:33:48Z</dcterms:created>
  <dcterms:modified xsi:type="dcterms:W3CDTF">2020-05-12T20:03:10Z</dcterms:modified>
</cp:coreProperties>
</file>