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80" r:id="rId6"/>
    <p:sldId id="257" r:id="rId7"/>
    <p:sldId id="300" r:id="rId8"/>
    <p:sldId id="262" r:id="rId9"/>
    <p:sldId id="307" r:id="rId10"/>
    <p:sldId id="281" r:id="rId11"/>
    <p:sldId id="298" r:id="rId12"/>
    <p:sldId id="296" r:id="rId13"/>
    <p:sldId id="283" r:id="rId14"/>
    <p:sldId id="299" r:id="rId15"/>
    <p:sldId id="301" r:id="rId16"/>
    <p:sldId id="297" r:id="rId17"/>
    <p:sldId id="302" r:id="rId18"/>
    <p:sldId id="303" r:id="rId19"/>
    <p:sldId id="304" r:id="rId20"/>
    <p:sldId id="305" r:id="rId21"/>
    <p:sldId id="306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ms, Christy" initials="HC" lastIdx="17" clrIdx="0">
    <p:extLst>
      <p:ext uri="{19B8F6BF-5375-455C-9EA6-DF929625EA0E}">
        <p15:presenceInfo xmlns:p15="http://schemas.microsoft.com/office/powerpoint/2012/main" userId="S::cwh19@psu.edu::91688d09-a9ef-46f6-ad84-36bcb1cd4897" providerId="AD"/>
      </p:ext>
    </p:extLst>
  </p:cmAuthor>
  <p:cmAuthor id="2" name="Clouser, Jennifer" initials="CJ" lastIdx="4" clrIdx="1">
    <p:extLst>
      <p:ext uri="{19B8F6BF-5375-455C-9EA6-DF929625EA0E}">
        <p15:presenceInfo xmlns:p15="http://schemas.microsoft.com/office/powerpoint/2012/main" userId="S::jel33@psu.edu::af80342c-29a1-4b71-bd8b-618f9d2dd0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E"/>
    <a:srgbClr val="99CC00"/>
    <a:srgbClr val="315470"/>
    <a:srgbClr val="04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F21D1-15BB-4B12-9EC5-5D057BFBCB3E}" v="500" dt="2021-07-29T14:31:08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537" autoAdjust="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2486F-62AA-4E6A-9F53-6D0FB36D3CE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046E17-DA76-4E56-B82C-2829574A1D6E}">
      <dgm:prSet phldrT="[Text]"/>
      <dgm:spPr/>
      <dgm:t>
        <a:bodyPr/>
        <a:lstStyle/>
        <a:p>
          <a:r>
            <a:rPr lang="en-US" b="1" cap="all" baseline="0" dirty="0"/>
            <a:t>Prepare</a:t>
          </a:r>
        </a:p>
        <a:p>
          <a:r>
            <a:rPr lang="en-US" b="1" dirty="0"/>
            <a:t>(Month 1)</a:t>
          </a:r>
        </a:p>
      </dgm:t>
    </dgm:pt>
    <dgm:pt modelId="{E87B8938-E61D-432D-8C16-C06308379C76}" type="parTrans" cxnId="{4F68DD9F-D65C-4799-8E84-8E40E2121AEE}">
      <dgm:prSet/>
      <dgm:spPr/>
      <dgm:t>
        <a:bodyPr/>
        <a:lstStyle/>
        <a:p>
          <a:endParaRPr lang="en-US"/>
        </a:p>
      </dgm:t>
    </dgm:pt>
    <dgm:pt modelId="{9CD36620-7424-4559-ACD1-A88F7B74E86D}" type="sibTrans" cxnId="{4F68DD9F-D65C-4799-8E84-8E40E2121AEE}">
      <dgm:prSet/>
      <dgm:spPr/>
      <dgm:t>
        <a:bodyPr/>
        <a:lstStyle/>
        <a:p>
          <a:endParaRPr lang="en-US"/>
        </a:p>
      </dgm:t>
    </dgm:pt>
    <dgm:pt modelId="{72EB6836-80B7-42CD-BE1D-F842173E17D6}">
      <dgm:prSet phldrT="[Text]"/>
      <dgm:spPr/>
      <dgm:t>
        <a:bodyPr/>
        <a:lstStyle/>
        <a:p>
          <a:r>
            <a:rPr lang="en-US"/>
            <a:t>Update JRW</a:t>
          </a:r>
        </a:p>
      </dgm:t>
    </dgm:pt>
    <dgm:pt modelId="{F565834A-367B-4AA0-A9B9-44049A843C04}" type="parTrans" cxnId="{ECBA5481-130D-4E1B-8ECF-59DE7534AD1B}">
      <dgm:prSet/>
      <dgm:spPr/>
      <dgm:t>
        <a:bodyPr/>
        <a:lstStyle/>
        <a:p>
          <a:endParaRPr lang="en-US"/>
        </a:p>
      </dgm:t>
    </dgm:pt>
    <dgm:pt modelId="{90E1587B-A6F3-4A29-93F3-12F05781A65F}" type="sibTrans" cxnId="{ECBA5481-130D-4E1B-8ECF-59DE7534AD1B}">
      <dgm:prSet/>
      <dgm:spPr/>
      <dgm:t>
        <a:bodyPr/>
        <a:lstStyle/>
        <a:p>
          <a:endParaRPr lang="en-US"/>
        </a:p>
      </dgm:t>
    </dgm:pt>
    <dgm:pt modelId="{8382D71E-E062-4560-8D76-0A3666DAEA3F}">
      <dgm:prSet phldrT="[Text]"/>
      <dgm:spPr/>
      <dgm:t>
        <a:bodyPr/>
        <a:lstStyle/>
        <a:p>
          <a:r>
            <a:rPr lang="en-US" dirty="0"/>
            <a:t>Review University/Unit Strategic Plans</a:t>
          </a:r>
        </a:p>
      </dgm:t>
    </dgm:pt>
    <dgm:pt modelId="{526A5227-885A-4D2A-93E4-57DD65634FB8}" type="parTrans" cxnId="{6560842F-3D30-4DBF-A791-DD12019C7F8E}">
      <dgm:prSet/>
      <dgm:spPr/>
      <dgm:t>
        <a:bodyPr/>
        <a:lstStyle/>
        <a:p>
          <a:endParaRPr lang="en-US"/>
        </a:p>
      </dgm:t>
    </dgm:pt>
    <dgm:pt modelId="{55B89971-7641-4EE6-A483-1B66C0FAB266}" type="sibTrans" cxnId="{6560842F-3D30-4DBF-A791-DD12019C7F8E}">
      <dgm:prSet/>
      <dgm:spPr/>
      <dgm:t>
        <a:bodyPr/>
        <a:lstStyle/>
        <a:p>
          <a:endParaRPr lang="en-US"/>
        </a:p>
      </dgm:t>
    </dgm:pt>
    <dgm:pt modelId="{D280137B-29B7-409C-92A5-C9E7DF822E76}">
      <dgm:prSet phldrT="[Text]"/>
      <dgm:spPr/>
      <dgm:t>
        <a:bodyPr/>
        <a:lstStyle/>
        <a:p>
          <a:r>
            <a:rPr lang="en-US" b="1" cap="all" baseline="0" dirty="0"/>
            <a:t>Manage Goals </a:t>
          </a:r>
        </a:p>
        <a:p>
          <a:r>
            <a:rPr lang="en-US" b="1" dirty="0"/>
            <a:t>(Months 3-10)</a:t>
          </a:r>
        </a:p>
      </dgm:t>
    </dgm:pt>
    <dgm:pt modelId="{C9D21564-817D-46CE-8D69-DE15143FB6C2}" type="parTrans" cxnId="{192514AD-BBD4-45C3-8C77-E02E4BF70FEC}">
      <dgm:prSet/>
      <dgm:spPr/>
      <dgm:t>
        <a:bodyPr/>
        <a:lstStyle/>
        <a:p>
          <a:endParaRPr lang="en-US"/>
        </a:p>
      </dgm:t>
    </dgm:pt>
    <dgm:pt modelId="{DF172CFC-A810-4755-B88C-EDB669020655}" type="sibTrans" cxnId="{192514AD-BBD4-45C3-8C77-E02E4BF70FEC}">
      <dgm:prSet/>
      <dgm:spPr/>
      <dgm:t>
        <a:bodyPr/>
        <a:lstStyle/>
        <a:p>
          <a:endParaRPr lang="en-US"/>
        </a:p>
      </dgm:t>
    </dgm:pt>
    <dgm:pt modelId="{638DA7DB-6DAA-41C5-B51C-18A74E0786F0}">
      <dgm:prSet phldrT="[Text]"/>
      <dgm:spPr/>
      <dgm:t>
        <a:bodyPr/>
        <a:lstStyle/>
        <a:p>
          <a:r>
            <a:rPr lang="en-US"/>
            <a:t>Provide Ongoing Feedback</a:t>
          </a:r>
        </a:p>
      </dgm:t>
    </dgm:pt>
    <dgm:pt modelId="{7CF1DB59-40C8-4F14-AFDD-ACB54B11C9B7}" type="parTrans" cxnId="{5189116B-A877-4F51-8224-139C8DC0D503}">
      <dgm:prSet/>
      <dgm:spPr/>
      <dgm:t>
        <a:bodyPr/>
        <a:lstStyle/>
        <a:p>
          <a:endParaRPr lang="en-US"/>
        </a:p>
      </dgm:t>
    </dgm:pt>
    <dgm:pt modelId="{2AF952A3-F3F4-4137-9359-4EBFCCDC2411}" type="sibTrans" cxnId="{5189116B-A877-4F51-8224-139C8DC0D503}">
      <dgm:prSet/>
      <dgm:spPr/>
      <dgm:t>
        <a:bodyPr/>
        <a:lstStyle/>
        <a:p>
          <a:endParaRPr lang="en-US"/>
        </a:p>
      </dgm:t>
    </dgm:pt>
    <dgm:pt modelId="{E2CF035B-89FA-4436-8EBE-56F2456CF5E2}">
      <dgm:prSet phldrT="[Text]"/>
      <dgm:spPr/>
      <dgm:t>
        <a:bodyPr/>
        <a:lstStyle/>
        <a:p>
          <a:r>
            <a:rPr lang="en-US"/>
            <a:t>Document Progress</a:t>
          </a:r>
        </a:p>
      </dgm:t>
    </dgm:pt>
    <dgm:pt modelId="{C14BAAD6-5525-49CA-BEDE-E2AED071DE2B}" type="parTrans" cxnId="{DF40FD26-AE3E-44F4-90DA-1EC82DACC091}">
      <dgm:prSet/>
      <dgm:spPr/>
      <dgm:t>
        <a:bodyPr/>
        <a:lstStyle/>
        <a:p>
          <a:endParaRPr lang="en-US"/>
        </a:p>
      </dgm:t>
    </dgm:pt>
    <dgm:pt modelId="{D571BBD1-9E0D-485C-97D3-DE6A5DC7A27A}" type="sibTrans" cxnId="{DF40FD26-AE3E-44F4-90DA-1EC82DACC091}">
      <dgm:prSet/>
      <dgm:spPr/>
      <dgm:t>
        <a:bodyPr/>
        <a:lstStyle/>
        <a:p>
          <a:endParaRPr lang="en-US"/>
        </a:p>
      </dgm:t>
    </dgm:pt>
    <dgm:pt modelId="{7B70E31F-8631-43C4-982D-374ED08DF80D}">
      <dgm:prSet phldrT="[Text]"/>
      <dgm:spPr/>
      <dgm:t>
        <a:bodyPr/>
        <a:lstStyle/>
        <a:p>
          <a:r>
            <a:rPr lang="en-US" dirty="0"/>
            <a:t>Identify 2-5 Goals</a:t>
          </a:r>
        </a:p>
      </dgm:t>
    </dgm:pt>
    <dgm:pt modelId="{CE13AA84-2DCC-4D7A-8BB2-90CFC677C7C5}" type="parTrans" cxnId="{4ADBE552-1DBA-4349-A6C5-CB7E2622040B}">
      <dgm:prSet/>
      <dgm:spPr/>
      <dgm:t>
        <a:bodyPr/>
        <a:lstStyle/>
        <a:p>
          <a:endParaRPr lang="en-US"/>
        </a:p>
      </dgm:t>
    </dgm:pt>
    <dgm:pt modelId="{40964D14-3AA3-450D-82C8-0497B8E65659}" type="sibTrans" cxnId="{4ADBE552-1DBA-4349-A6C5-CB7E2622040B}">
      <dgm:prSet/>
      <dgm:spPr/>
      <dgm:t>
        <a:bodyPr/>
        <a:lstStyle/>
        <a:p>
          <a:endParaRPr lang="en-US"/>
        </a:p>
      </dgm:t>
    </dgm:pt>
    <dgm:pt modelId="{B3F381A2-DCD2-4762-B103-A88BFA9071C1}">
      <dgm:prSet phldrT="[Text]"/>
      <dgm:spPr/>
      <dgm:t>
        <a:bodyPr/>
        <a:lstStyle/>
        <a:p>
          <a:r>
            <a:rPr lang="en-US"/>
            <a:t>Add/Edit/Update Goals</a:t>
          </a:r>
        </a:p>
      </dgm:t>
    </dgm:pt>
    <dgm:pt modelId="{0ED28C35-B436-4950-AACC-AE327E9DE066}" type="parTrans" cxnId="{3C7ECDC8-16C4-4596-A356-961C2F2E02A6}">
      <dgm:prSet/>
      <dgm:spPr/>
      <dgm:t>
        <a:bodyPr/>
        <a:lstStyle/>
        <a:p>
          <a:endParaRPr lang="en-US"/>
        </a:p>
      </dgm:t>
    </dgm:pt>
    <dgm:pt modelId="{5B415596-1735-42E7-ACFA-CD2597D90419}" type="sibTrans" cxnId="{3C7ECDC8-16C4-4596-A356-961C2F2E02A6}">
      <dgm:prSet/>
      <dgm:spPr/>
      <dgm:t>
        <a:bodyPr/>
        <a:lstStyle/>
        <a:p>
          <a:endParaRPr lang="en-US"/>
        </a:p>
      </dgm:t>
    </dgm:pt>
    <dgm:pt modelId="{E5775ADF-EC90-4F8B-A90F-1363A19A444C}">
      <dgm:prSet phldrT="[Text]"/>
      <dgm:spPr/>
      <dgm:t>
        <a:bodyPr/>
        <a:lstStyle/>
        <a:p>
          <a:r>
            <a:rPr lang="en-US" b="1" cap="all" baseline="0" dirty="0"/>
            <a:t>Final Goal Review </a:t>
          </a:r>
        </a:p>
        <a:p>
          <a:r>
            <a:rPr lang="en-US" b="1" dirty="0"/>
            <a:t>(Months 11-12</a:t>
          </a:r>
          <a:r>
            <a:rPr lang="en-US" dirty="0"/>
            <a:t>)</a:t>
          </a:r>
        </a:p>
      </dgm:t>
    </dgm:pt>
    <dgm:pt modelId="{C94BA962-B8AC-4146-B02B-8A7180962997}" type="parTrans" cxnId="{3B2D8E5A-1C12-4819-96D8-9B6DA88D1CD6}">
      <dgm:prSet/>
      <dgm:spPr/>
      <dgm:t>
        <a:bodyPr/>
        <a:lstStyle/>
        <a:p>
          <a:endParaRPr lang="en-US"/>
        </a:p>
      </dgm:t>
    </dgm:pt>
    <dgm:pt modelId="{720DFB72-D145-4375-B1FB-D306BD89DCBD}" type="sibTrans" cxnId="{3B2D8E5A-1C12-4819-96D8-9B6DA88D1CD6}">
      <dgm:prSet/>
      <dgm:spPr/>
      <dgm:t>
        <a:bodyPr/>
        <a:lstStyle/>
        <a:p>
          <a:endParaRPr lang="en-US"/>
        </a:p>
      </dgm:t>
    </dgm:pt>
    <dgm:pt modelId="{D8D7BC0F-E4A6-4078-87C2-D95A0A1FBE15}">
      <dgm:prSet phldrT="[Text]"/>
      <dgm:spPr/>
      <dgm:t>
        <a:bodyPr/>
        <a:lstStyle/>
        <a:p>
          <a:r>
            <a:rPr lang="en-US"/>
            <a:t>Employee Evaluation</a:t>
          </a:r>
        </a:p>
      </dgm:t>
    </dgm:pt>
    <dgm:pt modelId="{35BC931A-D39B-4EC7-BD10-438DCF52A3DA}" type="parTrans" cxnId="{BBB9952E-12E1-4FF6-AEA4-C869232C7FD5}">
      <dgm:prSet/>
      <dgm:spPr/>
      <dgm:t>
        <a:bodyPr/>
        <a:lstStyle/>
        <a:p>
          <a:endParaRPr lang="en-US"/>
        </a:p>
      </dgm:t>
    </dgm:pt>
    <dgm:pt modelId="{9D9E86CB-9E0C-4A21-8E6D-B47EE8B55DC0}" type="sibTrans" cxnId="{BBB9952E-12E1-4FF6-AEA4-C869232C7FD5}">
      <dgm:prSet/>
      <dgm:spPr/>
      <dgm:t>
        <a:bodyPr/>
        <a:lstStyle/>
        <a:p>
          <a:endParaRPr lang="en-US"/>
        </a:p>
      </dgm:t>
    </dgm:pt>
    <dgm:pt modelId="{9BEB962A-B80F-46A5-8A59-15C783CE7425}">
      <dgm:prSet phldrT="[Text]"/>
      <dgm:spPr/>
      <dgm:t>
        <a:bodyPr/>
        <a:lstStyle/>
        <a:p>
          <a:r>
            <a:rPr lang="en-US"/>
            <a:t>Manager Evaluation</a:t>
          </a:r>
        </a:p>
      </dgm:t>
    </dgm:pt>
    <dgm:pt modelId="{19F8C86D-7EB7-4300-AC98-8E79990207CE}" type="parTrans" cxnId="{6B241A47-3057-40B4-A319-49A495235079}">
      <dgm:prSet/>
      <dgm:spPr/>
      <dgm:t>
        <a:bodyPr/>
        <a:lstStyle/>
        <a:p>
          <a:endParaRPr lang="en-US"/>
        </a:p>
      </dgm:t>
    </dgm:pt>
    <dgm:pt modelId="{F331C62F-070C-4D2D-B209-292F49688DFB}" type="sibTrans" cxnId="{6B241A47-3057-40B4-A319-49A495235079}">
      <dgm:prSet/>
      <dgm:spPr/>
      <dgm:t>
        <a:bodyPr/>
        <a:lstStyle/>
        <a:p>
          <a:endParaRPr lang="en-US"/>
        </a:p>
      </dgm:t>
    </dgm:pt>
    <dgm:pt modelId="{E1FF6770-71F5-4154-BAFC-0FAC65CFCD56}">
      <dgm:prSet phldrT="[Text]"/>
      <dgm:spPr/>
      <dgm:t>
        <a:bodyPr/>
        <a:lstStyle/>
        <a:p>
          <a:r>
            <a:rPr lang="en-US"/>
            <a:t>Performance Calibration</a:t>
          </a:r>
        </a:p>
      </dgm:t>
    </dgm:pt>
    <dgm:pt modelId="{D099583F-62AA-46E6-BEE4-AC05E3E3FB6E}" type="parTrans" cxnId="{FBA7A118-16DE-4420-8D81-7E5788220686}">
      <dgm:prSet/>
      <dgm:spPr/>
      <dgm:t>
        <a:bodyPr/>
        <a:lstStyle/>
        <a:p>
          <a:endParaRPr lang="en-US"/>
        </a:p>
      </dgm:t>
    </dgm:pt>
    <dgm:pt modelId="{920F48C2-278E-4BA4-8D8A-69E1CEEB732C}" type="sibTrans" cxnId="{FBA7A118-16DE-4420-8D81-7E5788220686}">
      <dgm:prSet/>
      <dgm:spPr/>
      <dgm:t>
        <a:bodyPr/>
        <a:lstStyle/>
        <a:p>
          <a:endParaRPr lang="en-US"/>
        </a:p>
      </dgm:t>
    </dgm:pt>
    <dgm:pt modelId="{A433C55B-D9F2-4077-B9AE-398A8A3432B1}">
      <dgm:prSet phldrT="[Text]"/>
      <dgm:spPr/>
      <dgm:t>
        <a:bodyPr/>
        <a:lstStyle/>
        <a:p>
          <a:r>
            <a:rPr lang="en-US"/>
            <a:t>Share Final Rating</a:t>
          </a:r>
        </a:p>
      </dgm:t>
    </dgm:pt>
    <dgm:pt modelId="{C28EF65D-67A6-4A77-934C-324CFF457748}" type="parTrans" cxnId="{FEFD2F24-2AF0-48CA-A65E-35B6106DC5FB}">
      <dgm:prSet/>
      <dgm:spPr/>
      <dgm:t>
        <a:bodyPr/>
        <a:lstStyle/>
        <a:p>
          <a:endParaRPr lang="en-US"/>
        </a:p>
      </dgm:t>
    </dgm:pt>
    <dgm:pt modelId="{7C171B45-FDCD-40CD-83D7-B8554CE00FB7}" type="sibTrans" cxnId="{FEFD2F24-2AF0-48CA-A65E-35B6106DC5FB}">
      <dgm:prSet/>
      <dgm:spPr/>
      <dgm:t>
        <a:bodyPr/>
        <a:lstStyle/>
        <a:p>
          <a:endParaRPr lang="en-US"/>
        </a:p>
      </dgm:t>
    </dgm:pt>
    <dgm:pt modelId="{C0A6C8C6-ECD7-4AA4-938A-E4C5AD0F7C25}">
      <dgm:prSet phldrT="[Text]"/>
      <dgm:spPr/>
      <dgm:t>
        <a:bodyPr/>
        <a:lstStyle/>
        <a:p>
          <a:r>
            <a:rPr lang="en-US" b="1" cap="all" baseline="0" dirty="0"/>
            <a:t>Set Goals </a:t>
          </a:r>
        </a:p>
        <a:p>
          <a:r>
            <a:rPr lang="en-US" b="1" dirty="0"/>
            <a:t>(Month 2)</a:t>
          </a:r>
        </a:p>
      </dgm:t>
    </dgm:pt>
    <dgm:pt modelId="{7F3179B6-B8BB-4DD1-83F5-DC82DD572B20}" type="parTrans" cxnId="{5551827A-FFC8-4E6F-B37D-A0E22120F614}">
      <dgm:prSet/>
      <dgm:spPr/>
      <dgm:t>
        <a:bodyPr/>
        <a:lstStyle/>
        <a:p>
          <a:endParaRPr lang="en-US"/>
        </a:p>
      </dgm:t>
    </dgm:pt>
    <dgm:pt modelId="{9B3BEC7D-2729-4E18-B9CC-F298ACE45E8B}" type="sibTrans" cxnId="{5551827A-FFC8-4E6F-B37D-A0E22120F614}">
      <dgm:prSet/>
      <dgm:spPr/>
      <dgm:t>
        <a:bodyPr/>
        <a:lstStyle/>
        <a:p>
          <a:endParaRPr lang="en-US"/>
        </a:p>
      </dgm:t>
    </dgm:pt>
    <dgm:pt modelId="{33439664-D196-47B6-9242-255D576A206A}">
      <dgm:prSet phldrT="[Text]"/>
      <dgm:spPr/>
      <dgm:t>
        <a:bodyPr/>
        <a:lstStyle/>
        <a:p>
          <a:r>
            <a:rPr lang="en-US" dirty="0"/>
            <a:t>Enter Goals into Workday</a:t>
          </a:r>
        </a:p>
      </dgm:t>
    </dgm:pt>
    <dgm:pt modelId="{90633F58-7D3A-4211-B389-6077BA087ED4}" type="parTrans" cxnId="{209EA23C-D3D5-474F-B059-E738C062DD10}">
      <dgm:prSet/>
      <dgm:spPr/>
      <dgm:t>
        <a:bodyPr/>
        <a:lstStyle/>
        <a:p>
          <a:endParaRPr lang="en-US"/>
        </a:p>
      </dgm:t>
    </dgm:pt>
    <dgm:pt modelId="{188517F1-CC26-484B-8A69-B54AEC2CAD2A}" type="sibTrans" cxnId="{209EA23C-D3D5-474F-B059-E738C062DD10}">
      <dgm:prSet/>
      <dgm:spPr/>
      <dgm:t>
        <a:bodyPr/>
        <a:lstStyle/>
        <a:p>
          <a:endParaRPr lang="en-US"/>
        </a:p>
      </dgm:t>
    </dgm:pt>
    <dgm:pt modelId="{EDB00490-7249-4E93-80D9-65DDE8D9B084}">
      <dgm:prSet phldrT="[Text]"/>
      <dgm:spPr/>
      <dgm:t>
        <a:bodyPr/>
        <a:lstStyle/>
        <a:p>
          <a:r>
            <a:rPr lang="en-US" dirty="0"/>
            <a:t>Manager Approval of Goals in Workday</a:t>
          </a:r>
        </a:p>
      </dgm:t>
    </dgm:pt>
    <dgm:pt modelId="{DCAC2746-B088-4C1E-AA26-D69F029718E1}" type="parTrans" cxnId="{FC7304E8-D220-4A83-A582-FCB4917C70C5}">
      <dgm:prSet/>
      <dgm:spPr/>
      <dgm:t>
        <a:bodyPr/>
        <a:lstStyle/>
        <a:p>
          <a:endParaRPr lang="en-US"/>
        </a:p>
      </dgm:t>
    </dgm:pt>
    <dgm:pt modelId="{03AA236B-91D6-4F51-813D-68C22F65B0E7}" type="sibTrans" cxnId="{FC7304E8-D220-4A83-A582-FCB4917C70C5}">
      <dgm:prSet/>
      <dgm:spPr/>
      <dgm:t>
        <a:bodyPr/>
        <a:lstStyle/>
        <a:p>
          <a:endParaRPr lang="en-US"/>
        </a:p>
      </dgm:t>
    </dgm:pt>
    <dgm:pt modelId="{B80E3843-2A8A-4868-9A03-8D198F501993}">
      <dgm:prSet phldrT="[Text]"/>
      <dgm:spPr/>
      <dgm:t>
        <a:bodyPr/>
        <a:lstStyle/>
        <a:p>
          <a:r>
            <a:rPr lang="en-US"/>
            <a:t>Cascade Unit/Team Goal</a:t>
          </a:r>
        </a:p>
      </dgm:t>
    </dgm:pt>
    <dgm:pt modelId="{F9A445AD-EE52-44C9-9188-FE763FB51387}" type="parTrans" cxnId="{E6D912C8-34D8-4F09-A1D8-6B5717089799}">
      <dgm:prSet/>
      <dgm:spPr/>
      <dgm:t>
        <a:bodyPr/>
        <a:lstStyle/>
        <a:p>
          <a:endParaRPr lang="en-US"/>
        </a:p>
      </dgm:t>
    </dgm:pt>
    <dgm:pt modelId="{1F9654FE-0A26-4C37-9818-77ECF9DC0392}" type="sibTrans" cxnId="{E6D912C8-34D8-4F09-A1D8-6B5717089799}">
      <dgm:prSet/>
      <dgm:spPr/>
      <dgm:t>
        <a:bodyPr/>
        <a:lstStyle/>
        <a:p>
          <a:endParaRPr lang="en-US"/>
        </a:p>
      </dgm:t>
    </dgm:pt>
    <dgm:pt modelId="{AA94F1D6-85E8-4A09-AB0C-EA79FD56A69E}" type="pres">
      <dgm:prSet presAssocID="{DFE2486F-62AA-4E6A-9F53-6D0FB36D3CEC}" presName="Name0" presStyleCnt="0">
        <dgm:presLayoutVars>
          <dgm:dir/>
          <dgm:animLvl val="lvl"/>
          <dgm:resizeHandles val="exact"/>
        </dgm:presLayoutVars>
      </dgm:prSet>
      <dgm:spPr/>
    </dgm:pt>
    <dgm:pt modelId="{2E1A47C9-73A0-435F-9933-4355727371BD}" type="pres">
      <dgm:prSet presAssocID="{E7046E17-DA76-4E56-B82C-2829574A1D6E}" presName="vertFlow" presStyleCnt="0"/>
      <dgm:spPr/>
    </dgm:pt>
    <dgm:pt modelId="{C56D995F-9277-49F2-82C5-CDFA3E1F9A82}" type="pres">
      <dgm:prSet presAssocID="{E7046E17-DA76-4E56-B82C-2829574A1D6E}" presName="header" presStyleLbl="node1" presStyleIdx="0" presStyleCnt="4" custScaleX="101481" custLinFactNeighborX="394" custLinFactNeighborY="-45699"/>
      <dgm:spPr/>
    </dgm:pt>
    <dgm:pt modelId="{5D85337F-BBE0-4FC7-B964-A7088FA73C5F}" type="pres">
      <dgm:prSet presAssocID="{526A5227-885A-4D2A-93E4-57DD65634FB8}" presName="parTrans" presStyleLbl="sibTrans2D1" presStyleIdx="0" presStyleCnt="13"/>
      <dgm:spPr/>
    </dgm:pt>
    <dgm:pt modelId="{35AC280A-804B-4BCB-9897-5D69F0FE0A6B}" type="pres">
      <dgm:prSet presAssocID="{8382D71E-E062-4560-8D76-0A3666DAEA3F}" presName="child" presStyleLbl="alignAccFollowNode1" presStyleIdx="0" presStyleCnt="13">
        <dgm:presLayoutVars>
          <dgm:chMax val="0"/>
          <dgm:bulletEnabled val="1"/>
        </dgm:presLayoutVars>
      </dgm:prSet>
      <dgm:spPr/>
    </dgm:pt>
    <dgm:pt modelId="{62963C49-BA6D-40D4-AD1E-58A29E2856A5}" type="pres">
      <dgm:prSet presAssocID="{55B89971-7641-4EE6-A483-1B66C0FAB266}" presName="sibTrans" presStyleLbl="sibTrans2D1" presStyleIdx="1" presStyleCnt="13"/>
      <dgm:spPr/>
    </dgm:pt>
    <dgm:pt modelId="{BBBE30EC-412E-4EEF-9166-7E5BF76CB97F}" type="pres">
      <dgm:prSet presAssocID="{B80E3843-2A8A-4868-9A03-8D198F501993}" presName="child" presStyleLbl="alignAccFollowNode1" presStyleIdx="1" presStyleCnt="13">
        <dgm:presLayoutVars>
          <dgm:chMax val="0"/>
          <dgm:bulletEnabled val="1"/>
        </dgm:presLayoutVars>
      </dgm:prSet>
      <dgm:spPr/>
    </dgm:pt>
    <dgm:pt modelId="{5018BB50-8653-4482-B9E4-CBDE5494F298}" type="pres">
      <dgm:prSet presAssocID="{1F9654FE-0A26-4C37-9818-77ECF9DC0392}" presName="sibTrans" presStyleLbl="sibTrans2D1" presStyleIdx="2" presStyleCnt="13"/>
      <dgm:spPr/>
    </dgm:pt>
    <dgm:pt modelId="{9AD11385-F1AF-4D5E-B0B8-8106033C59F4}" type="pres">
      <dgm:prSet presAssocID="{72EB6836-80B7-42CD-BE1D-F842173E17D6}" presName="child" presStyleLbl="alignAccFollowNode1" presStyleIdx="2" presStyleCnt="13">
        <dgm:presLayoutVars>
          <dgm:chMax val="0"/>
          <dgm:bulletEnabled val="1"/>
        </dgm:presLayoutVars>
      </dgm:prSet>
      <dgm:spPr/>
    </dgm:pt>
    <dgm:pt modelId="{19BCA31D-797F-43C3-A07A-8350791F8711}" type="pres">
      <dgm:prSet presAssocID="{90E1587B-A6F3-4A29-93F3-12F05781A65F}" presName="sibTrans" presStyleLbl="sibTrans2D1" presStyleIdx="3" presStyleCnt="13"/>
      <dgm:spPr/>
    </dgm:pt>
    <dgm:pt modelId="{082FC6AE-DEAA-483D-BCAD-E2A3A86A466C}" type="pres">
      <dgm:prSet presAssocID="{7B70E31F-8631-43C4-982D-374ED08DF80D}" presName="child" presStyleLbl="alignAccFollowNode1" presStyleIdx="3" presStyleCnt="13">
        <dgm:presLayoutVars>
          <dgm:chMax val="0"/>
          <dgm:bulletEnabled val="1"/>
        </dgm:presLayoutVars>
      </dgm:prSet>
      <dgm:spPr/>
    </dgm:pt>
    <dgm:pt modelId="{4C006FAC-63B4-4BBE-A15E-3F14C0B5B910}" type="pres">
      <dgm:prSet presAssocID="{E7046E17-DA76-4E56-B82C-2829574A1D6E}" presName="hSp" presStyleCnt="0"/>
      <dgm:spPr/>
    </dgm:pt>
    <dgm:pt modelId="{0EA33D98-6231-465C-A74B-8CBCDBAC0573}" type="pres">
      <dgm:prSet presAssocID="{D280137B-29B7-409C-92A5-C9E7DF822E76}" presName="vertFlow" presStyleCnt="0"/>
      <dgm:spPr/>
    </dgm:pt>
    <dgm:pt modelId="{39E05F69-6936-42A8-A9C1-1E985827EE80}" type="pres">
      <dgm:prSet presAssocID="{D280137B-29B7-409C-92A5-C9E7DF822E76}" presName="header" presStyleLbl="node1" presStyleIdx="1" presStyleCnt="4" custScaleY="104440" custLinFactX="12646" custLinFactNeighborX="100000" custLinFactNeighborY="-45698"/>
      <dgm:spPr/>
    </dgm:pt>
    <dgm:pt modelId="{14398DE2-9AED-4531-8E0F-69EE391CE129}" type="pres">
      <dgm:prSet presAssocID="{7CF1DB59-40C8-4F14-AFDD-ACB54B11C9B7}" presName="parTrans" presStyleLbl="sibTrans2D1" presStyleIdx="4" presStyleCnt="13"/>
      <dgm:spPr/>
    </dgm:pt>
    <dgm:pt modelId="{C0D2219E-D682-4645-A68C-E4DF263B1BF7}" type="pres">
      <dgm:prSet presAssocID="{638DA7DB-6DAA-41C5-B51C-18A74E0786F0}" presName="child" presStyleLbl="alignAccFollowNode1" presStyleIdx="4" presStyleCnt="13" custLinFactX="12646" custLinFactNeighborX="100000" custLinFactNeighborY="-22849">
        <dgm:presLayoutVars>
          <dgm:chMax val="0"/>
          <dgm:bulletEnabled val="1"/>
        </dgm:presLayoutVars>
      </dgm:prSet>
      <dgm:spPr/>
    </dgm:pt>
    <dgm:pt modelId="{0A298ADF-78C7-4792-ACC9-872D9623C49B}" type="pres">
      <dgm:prSet presAssocID="{2AF952A3-F3F4-4137-9359-4EBFCCDC2411}" presName="sibTrans" presStyleLbl="sibTrans2D1" presStyleIdx="5" presStyleCnt="13"/>
      <dgm:spPr/>
    </dgm:pt>
    <dgm:pt modelId="{E474E05F-3B42-4295-888B-661E77C13F97}" type="pres">
      <dgm:prSet presAssocID="{E2CF035B-89FA-4436-8EBE-56F2456CF5E2}" presName="child" presStyleLbl="alignAccFollowNode1" presStyleIdx="5" presStyleCnt="13" custLinFactX="12646" custLinFactNeighborX="100000" custLinFactNeighborY="-22849">
        <dgm:presLayoutVars>
          <dgm:chMax val="0"/>
          <dgm:bulletEnabled val="1"/>
        </dgm:presLayoutVars>
      </dgm:prSet>
      <dgm:spPr/>
    </dgm:pt>
    <dgm:pt modelId="{3DA176BE-DD96-441C-A60B-A6044EB9DFB1}" type="pres">
      <dgm:prSet presAssocID="{D571BBD1-9E0D-485C-97D3-DE6A5DC7A27A}" presName="sibTrans" presStyleLbl="sibTrans2D1" presStyleIdx="6" presStyleCnt="13"/>
      <dgm:spPr/>
    </dgm:pt>
    <dgm:pt modelId="{48A265C6-A07D-4A39-B51C-29A4BD702555}" type="pres">
      <dgm:prSet presAssocID="{B3F381A2-DCD2-4762-B103-A88BFA9071C1}" presName="child" presStyleLbl="alignAccFollowNode1" presStyleIdx="6" presStyleCnt="13" custLinFactX="12646" custLinFactNeighborX="100000" custLinFactNeighborY="-22849">
        <dgm:presLayoutVars>
          <dgm:chMax val="0"/>
          <dgm:bulletEnabled val="1"/>
        </dgm:presLayoutVars>
      </dgm:prSet>
      <dgm:spPr/>
    </dgm:pt>
    <dgm:pt modelId="{1B86E0AD-FF53-4187-B099-845EAA532558}" type="pres">
      <dgm:prSet presAssocID="{D280137B-29B7-409C-92A5-C9E7DF822E76}" presName="hSp" presStyleCnt="0"/>
      <dgm:spPr/>
    </dgm:pt>
    <dgm:pt modelId="{D8DFA203-CE45-402C-8651-98562B5604FC}" type="pres">
      <dgm:prSet presAssocID="{E5775ADF-EC90-4F8B-A90F-1363A19A444C}" presName="vertFlow" presStyleCnt="0"/>
      <dgm:spPr/>
    </dgm:pt>
    <dgm:pt modelId="{A4B4938B-8F29-4E1E-A7F9-F02CFDEACDAB}" type="pres">
      <dgm:prSet presAssocID="{E5775ADF-EC90-4F8B-A90F-1363A19A444C}" presName="header" presStyleLbl="node1" presStyleIdx="2" presStyleCnt="4" custScaleX="101325" custLinFactX="12388" custLinFactNeighborX="100000" custLinFactNeighborY="-39031"/>
      <dgm:spPr/>
    </dgm:pt>
    <dgm:pt modelId="{0240A750-E1E8-49EF-BBCC-B3A612CFF977}" type="pres">
      <dgm:prSet presAssocID="{35BC931A-D39B-4EC7-BD10-438DCF52A3DA}" presName="parTrans" presStyleLbl="sibTrans2D1" presStyleIdx="7" presStyleCnt="13"/>
      <dgm:spPr/>
    </dgm:pt>
    <dgm:pt modelId="{79E621C1-9E4B-423A-9102-DCB2672AD223}" type="pres">
      <dgm:prSet presAssocID="{D8D7BC0F-E4A6-4078-87C2-D95A0A1FBE15}" presName="child" presStyleLbl="alignAccFollowNode1" presStyleIdx="7" presStyleCnt="13" custLinFactX="12646" custLinFactNeighborX="100000" custLinFactNeighborY="-22849">
        <dgm:presLayoutVars>
          <dgm:chMax val="0"/>
          <dgm:bulletEnabled val="1"/>
        </dgm:presLayoutVars>
      </dgm:prSet>
      <dgm:spPr/>
    </dgm:pt>
    <dgm:pt modelId="{911C389E-3B8B-49E1-B7F3-374FFC82B260}" type="pres">
      <dgm:prSet presAssocID="{9D9E86CB-9E0C-4A21-8E6D-B47EE8B55DC0}" presName="sibTrans" presStyleLbl="sibTrans2D1" presStyleIdx="8" presStyleCnt="13"/>
      <dgm:spPr/>
    </dgm:pt>
    <dgm:pt modelId="{BE96500A-6EC5-4944-BEFB-D31A1B25A8C9}" type="pres">
      <dgm:prSet presAssocID="{9BEB962A-B80F-46A5-8A59-15C783CE7425}" presName="child" presStyleLbl="alignAccFollowNode1" presStyleIdx="8" presStyleCnt="13" custLinFactX="12646" custLinFactNeighborX="100000" custLinFactNeighborY="-22849">
        <dgm:presLayoutVars>
          <dgm:chMax val="0"/>
          <dgm:bulletEnabled val="1"/>
        </dgm:presLayoutVars>
      </dgm:prSet>
      <dgm:spPr/>
    </dgm:pt>
    <dgm:pt modelId="{5D19054D-6393-48CD-B0C2-5E9EF0C38126}" type="pres">
      <dgm:prSet presAssocID="{F331C62F-070C-4D2D-B209-292F49688DFB}" presName="sibTrans" presStyleLbl="sibTrans2D1" presStyleIdx="9" presStyleCnt="13"/>
      <dgm:spPr/>
    </dgm:pt>
    <dgm:pt modelId="{2A16E851-2072-4E94-B9B7-413A56752EF6}" type="pres">
      <dgm:prSet presAssocID="{E1FF6770-71F5-4154-BAFC-0FAC65CFCD56}" presName="child" presStyleLbl="alignAccFollowNode1" presStyleIdx="9" presStyleCnt="13" custLinFactX="12646" custLinFactNeighborX="100000" custLinFactNeighborY="-22849">
        <dgm:presLayoutVars>
          <dgm:chMax val="0"/>
          <dgm:bulletEnabled val="1"/>
        </dgm:presLayoutVars>
      </dgm:prSet>
      <dgm:spPr/>
    </dgm:pt>
    <dgm:pt modelId="{CC6E822A-6CA0-4B18-B151-66FC2B8B1F92}" type="pres">
      <dgm:prSet presAssocID="{920F48C2-278E-4BA4-8D8A-69E1CEEB732C}" presName="sibTrans" presStyleLbl="sibTrans2D1" presStyleIdx="10" presStyleCnt="13"/>
      <dgm:spPr/>
    </dgm:pt>
    <dgm:pt modelId="{82BDD533-C4F4-49A9-A420-4296E3048CB3}" type="pres">
      <dgm:prSet presAssocID="{A433C55B-D9F2-4077-B9AE-398A8A3432B1}" presName="child" presStyleLbl="alignAccFollowNode1" presStyleIdx="10" presStyleCnt="13" custLinFactX="12646" custLinFactNeighborX="100000" custLinFactNeighborY="-22849">
        <dgm:presLayoutVars>
          <dgm:chMax val="0"/>
          <dgm:bulletEnabled val="1"/>
        </dgm:presLayoutVars>
      </dgm:prSet>
      <dgm:spPr/>
    </dgm:pt>
    <dgm:pt modelId="{B59F2F48-2987-4B1A-A64E-601EC66ED493}" type="pres">
      <dgm:prSet presAssocID="{E5775ADF-EC90-4F8B-A90F-1363A19A444C}" presName="hSp" presStyleCnt="0"/>
      <dgm:spPr/>
    </dgm:pt>
    <dgm:pt modelId="{291CD9E9-11F3-4AEF-A948-2E9A5BEB6039}" type="pres">
      <dgm:prSet presAssocID="{C0A6C8C6-ECD7-4AA4-938A-E4C5AD0F7C25}" presName="vertFlow" presStyleCnt="0"/>
      <dgm:spPr/>
    </dgm:pt>
    <dgm:pt modelId="{345BF862-72D1-4BDA-A0E7-90CA1FAA6092}" type="pres">
      <dgm:prSet presAssocID="{C0A6C8C6-ECD7-4AA4-938A-E4C5AD0F7C25}" presName="header" presStyleLbl="node1" presStyleIdx="3" presStyleCnt="4" custScaleY="103350" custLinFactX="-100000" custLinFactNeighborX="-130357" custLinFactNeighborY="-41128"/>
      <dgm:spPr/>
    </dgm:pt>
    <dgm:pt modelId="{32D08D59-DB65-4804-83FD-F3C1E7B64517}" type="pres">
      <dgm:prSet presAssocID="{90633F58-7D3A-4211-B389-6077BA087ED4}" presName="parTrans" presStyleLbl="sibTrans2D1" presStyleIdx="11" presStyleCnt="13"/>
      <dgm:spPr/>
    </dgm:pt>
    <dgm:pt modelId="{784A78E7-BB58-4BE3-9316-10648B0C79C8}" type="pres">
      <dgm:prSet presAssocID="{33439664-D196-47B6-9242-255D576A206A}" presName="child" presStyleLbl="alignAccFollowNode1" presStyleIdx="11" presStyleCnt="13" custLinFactX="-100000" custLinFactNeighborX="-130354" custLinFactNeighborY="9140">
        <dgm:presLayoutVars>
          <dgm:chMax val="0"/>
          <dgm:bulletEnabled val="1"/>
        </dgm:presLayoutVars>
      </dgm:prSet>
      <dgm:spPr/>
    </dgm:pt>
    <dgm:pt modelId="{27A3E77D-7AA5-49A5-8E0E-810BC1B97F8B}" type="pres">
      <dgm:prSet presAssocID="{188517F1-CC26-484B-8A69-B54AEC2CAD2A}" presName="sibTrans" presStyleLbl="sibTrans2D1" presStyleIdx="12" presStyleCnt="13"/>
      <dgm:spPr/>
    </dgm:pt>
    <dgm:pt modelId="{11301A17-1724-4007-BF23-957BD02600A9}" type="pres">
      <dgm:prSet presAssocID="{EDB00490-7249-4E93-80D9-65DDE8D9B084}" presName="child" presStyleLbl="alignAccFollowNode1" presStyleIdx="12" presStyleCnt="13" custLinFactX="-100000" custLinFactNeighborX="-130354" custLinFactNeighborY="9140">
        <dgm:presLayoutVars>
          <dgm:chMax val="0"/>
          <dgm:bulletEnabled val="1"/>
        </dgm:presLayoutVars>
      </dgm:prSet>
      <dgm:spPr/>
    </dgm:pt>
  </dgm:ptLst>
  <dgm:cxnLst>
    <dgm:cxn modelId="{23415603-AF29-4973-A4BB-808D34466609}" type="presOf" srcId="{188517F1-CC26-484B-8A69-B54AEC2CAD2A}" destId="{27A3E77D-7AA5-49A5-8E0E-810BC1B97F8B}" srcOrd="0" destOrd="0" presId="urn:microsoft.com/office/officeart/2005/8/layout/lProcess1"/>
    <dgm:cxn modelId="{82240906-8427-4BD3-A2D5-804AA9F90E4E}" type="presOf" srcId="{A433C55B-D9F2-4077-B9AE-398A8A3432B1}" destId="{82BDD533-C4F4-49A9-A420-4296E3048CB3}" srcOrd="0" destOrd="0" presId="urn:microsoft.com/office/officeart/2005/8/layout/lProcess1"/>
    <dgm:cxn modelId="{BFED1C0B-FE5A-40B2-8266-15BF00D54F81}" type="presOf" srcId="{F331C62F-070C-4D2D-B209-292F49688DFB}" destId="{5D19054D-6393-48CD-B0C2-5E9EF0C38126}" srcOrd="0" destOrd="0" presId="urn:microsoft.com/office/officeart/2005/8/layout/lProcess1"/>
    <dgm:cxn modelId="{E6A4D812-1084-4E0F-9B18-5F152B6DAA3A}" type="presOf" srcId="{B80E3843-2A8A-4868-9A03-8D198F501993}" destId="{BBBE30EC-412E-4EEF-9166-7E5BF76CB97F}" srcOrd="0" destOrd="0" presId="urn:microsoft.com/office/officeart/2005/8/layout/lProcess1"/>
    <dgm:cxn modelId="{77AB4515-8291-49B8-91F4-1E764BEB50CF}" type="presOf" srcId="{72EB6836-80B7-42CD-BE1D-F842173E17D6}" destId="{9AD11385-F1AF-4D5E-B0B8-8106033C59F4}" srcOrd="0" destOrd="0" presId="urn:microsoft.com/office/officeart/2005/8/layout/lProcess1"/>
    <dgm:cxn modelId="{07E16916-81F0-47DF-A033-E898344A204D}" type="presOf" srcId="{B3F381A2-DCD2-4762-B103-A88BFA9071C1}" destId="{48A265C6-A07D-4A39-B51C-29A4BD702555}" srcOrd="0" destOrd="0" presId="urn:microsoft.com/office/officeart/2005/8/layout/lProcess1"/>
    <dgm:cxn modelId="{0E824C17-1E1F-49EF-B405-8BE3C1D3EC00}" type="presOf" srcId="{8382D71E-E062-4560-8D76-0A3666DAEA3F}" destId="{35AC280A-804B-4BCB-9897-5D69F0FE0A6B}" srcOrd="0" destOrd="0" presId="urn:microsoft.com/office/officeart/2005/8/layout/lProcess1"/>
    <dgm:cxn modelId="{FBA7A118-16DE-4420-8D81-7E5788220686}" srcId="{E5775ADF-EC90-4F8B-A90F-1363A19A444C}" destId="{E1FF6770-71F5-4154-BAFC-0FAC65CFCD56}" srcOrd="2" destOrd="0" parTransId="{D099583F-62AA-46E6-BEE4-AC05E3E3FB6E}" sibTransId="{920F48C2-278E-4BA4-8D8A-69E1CEEB732C}"/>
    <dgm:cxn modelId="{F4010B19-E812-4BE5-B98A-8232A3689892}" type="presOf" srcId="{D280137B-29B7-409C-92A5-C9E7DF822E76}" destId="{39E05F69-6936-42A8-A9C1-1E985827EE80}" srcOrd="0" destOrd="0" presId="urn:microsoft.com/office/officeart/2005/8/layout/lProcess1"/>
    <dgm:cxn modelId="{FEFD2F24-2AF0-48CA-A65E-35B6106DC5FB}" srcId="{E5775ADF-EC90-4F8B-A90F-1363A19A444C}" destId="{A433C55B-D9F2-4077-B9AE-398A8A3432B1}" srcOrd="3" destOrd="0" parTransId="{C28EF65D-67A6-4A77-934C-324CFF457748}" sibTransId="{7C171B45-FDCD-40CD-83D7-B8554CE00FB7}"/>
    <dgm:cxn modelId="{DF40FD26-AE3E-44F4-90DA-1EC82DACC091}" srcId="{D280137B-29B7-409C-92A5-C9E7DF822E76}" destId="{E2CF035B-89FA-4436-8EBE-56F2456CF5E2}" srcOrd="1" destOrd="0" parTransId="{C14BAAD6-5525-49CA-BEDE-E2AED071DE2B}" sibTransId="{D571BBD1-9E0D-485C-97D3-DE6A5DC7A27A}"/>
    <dgm:cxn modelId="{A0926329-3C36-4275-8A1B-53FEF4935CED}" type="presOf" srcId="{90E1587B-A6F3-4A29-93F3-12F05781A65F}" destId="{19BCA31D-797F-43C3-A07A-8350791F8711}" srcOrd="0" destOrd="0" presId="urn:microsoft.com/office/officeart/2005/8/layout/lProcess1"/>
    <dgm:cxn modelId="{BBB9952E-12E1-4FF6-AEA4-C869232C7FD5}" srcId="{E5775ADF-EC90-4F8B-A90F-1363A19A444C}" destId="{D8D7BC0F-E4A6-4078-87C2-D95A0A1FBE15}" srcOrd="0" destOrd="0" parTransId="{35BC931A-D39B-4EC7-BD10-438DCF52A3DA}" sibTransId="{9D9E86CB-9E0C-4A21-8E6D-B47EE8B55DC0}"/>
    <dgm:cxn modelId="{F262EA2E-3193-4B84-86A6-BDCC9E574191}" type="presOf" srcId="{1F9654FE-0A26-4C37-9818-77ECF9DC0392}" destId="{5018BB50-8653-4482-B9E4-CBDE5494F298}" srcOrd="0" destOrd="0" presId="urn:microsoft.com/office/officeart/2005/8/layout/lProcess1"/>
    <dgm:cxn modelId="{6560842F-3D30-4DBF-A791-DD12019C7F8E}" srcId="{E7046E17-DA76-4E56-B82C-2829574A1D6E}" destId="{8382D71E-E062-4560-8D76-0A3666DAEA3F}" srcOrd="0" destOrd="0" parTransId="{526A5227-885A-4D2A-93E4-57DD65634FB8}" sibTransId="{55B89971-7641-4EE6-A483-1B66C0FAB266}"/>
    <dgm:cxn modelId="{6544E034-24EE-4340-8E98-508BFF6AFC96}" type="presOf" srcId="{9BEB962A-B80F-46A5-8A59-15C783CE7425}" destId="{BE96500A-6EC5-4944-BEFB-D31A1B25A8C9}" srcOrd="0" destOrd="0" presId="urn:microsoft.com/office/officeart/2005/8/layout/lProcess1"/>
    <dgm:cxn modelId="{209EA23C-D3D5-474F-B059-E738C062DD10}" srcId="{C0A6C8C6-ECD7-4AA4-938A-E4C5AD0F7C25}" destId="{33439664-D196-47B6-9242-255D576A206A}" srcOrd="0" destOrd="0" parTransId="{90633F58-7D3A-4211-B389-6077BA087ED4}" sibTransId="{188517F1-CC26-484B-8A69-B54AEC2CAD2A}"/>
    <dgm:cxn modelId="{D8946C42-D0D3-4F9C-A2A6-3B89271B2224}" type="presOf" srcId="{7B70E31F-8631-43C4-982D-374ED08DF80D}" destId="{082FC6AE-DEAA-483D-BCAD-E2A3A86A466C}" srcOrd="0" destOrd="0" presId="urn:microsoft.com/office/officeart/2005/8/layout/lProcess1"/>
    <dgm:cxn modelId="{E6E05D66-0162-4867-81C6-AB834583B600}" type="presOf" srcId="{920F48C2-278E-4BA4-8D8A-69E1CEEB732C}" destId="{CC6E822A-6CA0-4B18-B151-66FC2B8B1F92}" srcOrd="0" destOrd="0" presId="urn:microsoft.com/office/officeart/2005/8/layout/lProcess1"/>
    <dgm:cxn modelId="{6B241A47-3057-40B4-A319-49A495235079}" srcId="{E5775ADF-EC90-4F8B-A90F-1363A19A444C}" destId="{9BEB962A-B80F-46A5-8A59-15C783CE7425}" srcOrd="1" destOrd="0" parTransId="{19F8C86D-7EB7-4300-AC98-8E79990207CE}" sibTransId="{F331C62F-070C-4D2D-B209-292F49688DFB}"/>
    <dgm:cxn modelId="{5189116B-A877-4F51-8224-139C8DC0D503}" srcId="{D280137B-29B7-409C-92A5-C9E7DF822E76}" destId="{638DA7DB-6DAA-41C5-B51C-18A74E0786F0}" srcOrd="0" destOrd="0" parTransId="{7CF1DB59-40C8-4F14-AFDD-ACB54B11C9B7}" sibTransId="{2AF952A3-F3F4-4137-9359-4EBFCCDC2411}"/>
    <dgm:cxn modelId="{D160C36D-91A3-445C-8D2F-6A97CFD01B68}" type="presOf" srcId="{90633F58-7D3A-4211-B389-6077BA087ED4}" destId="{32D08D59-DB65-4804-83FD-F3C1E7B64517}" srcOrd="0" destOrd="0" presId="urn:microsoft.com/office/officeart/2005/8/layout/lProcess1"/>
    <dgm:cxn modelId="{560AFE50-4C9F-48B7-AD98-7F96B0808303}" type="presOf" srcId="{EDB00490-7249-4E93-80D9-65DDE8D9B084}" destId="{11301A17-1724-4007-BF23-957BD02600A9}" srcOrd="0" destOrd="0" presId="urn:microsoft.com/office/officeart/2005/8/layout/lProcess1"/>
    <dgm:cxn modelId="{B845C751-03CC-420C-962C-B38FC21D73A1}" type="presOf" srcId="{638DA7DB-6DAA-41C5-B51C-18A74E0786F0}" destId="{C0D2219E-D682-4645-A68C-E4DF263B1BF7}" srcOrd="0" destOrd="0" presId="urn:microsoft.com/office/officeart/2005/8/layout/lProcess1"/>
    <dgm:cxn modelId="{4ADBE552-1DBA-4349-A6C5-CB7E2622040B}" srcId="{E7046E17-DA76-4E56-B82C-2829574A1D6E}" destId="{7B70E31F-8631-43C4-982D-374ED08DF80D}" srcOrd="3" destOrd="0" parTransId="{CE13AA84-2DCC-4D7A-8BB2-90CFC677C7C5}" sibTransId="{40964D14-3AA3-450D-82C8-0497B8E65659}"/>
    <dgm:cxn modelId="{D035B873-A3CD-4F24-B747-B6F536C756F5}" type="presOf" srcId="{E5775ADF-EC90-4F8B-A90F-1363A19A444C}" destId="{A4B4938B-8F29-4E1E-A7F9-F02CFDEACDAB}" srcOrd="0" destOrd="0" presId="urn:microsoft.com/office/officeart/2005/8/layout/lProcess1"/>
    <dgm:cxn modelId="{6078E179-C650-4428-A15D-427C2412BAB1}" type="presOf" srcId="{D8D7BC0F-E4A6-4078-87C2-D95A0A1FBE15}" destId="{79E621C1-9E4B-423A-9102-DCB2672AD223}" srcOrd="0" destOrd="0" presId="urn:microsoft.com/office/officeart/2005/8/layout/lProcess1"/>
    <dgm:cxn modelId="{5551827A-FFC8-4E6F-B37D-A0E22120F614}" srcId="{DFE2486F-62AA-4E6A-9F53-6D0FB36D3CEC}" destId="{C0A6C8C6-ECD7-4AA4-938A-E4C5AD0F7C25}" srcOrd="3" destOrd="0" parTransId="{7F3179B6-B8BB-4DD1-83F5-DC82DD572B20}" sibTransId="{9B3BEC7D-2729-4E18-B9CC-F298ACE45E8B}"/>
    <dgm:cxn modelId="{3B2D8E5A-1C12-4819-96D8-9B6DA88D1CD6}" srcId="{DFE2486F-62AA-4E6A-9F53-6D0FB36D3CEC}" destId="{E5775ADF-EC90-4F8B-A90F-1363A19A444C}" srcOrd="2" destOrd="0" parTransId="{C94BA962-B8AC-4146-B02B-8A7180962997}" sibTransId="{720DFB72-D145-4375-B1FB-D306BD89DCBD}"/>
    <dgm:cxn modelId="{ECBA5481-130D-4E1B-8ECF-59DE7534AD1B}" srcId="{E7046E17-DA76-4E56-B82C-2829574A1D6E}" destId="{72EB6836-80B7-42CD-BE1D-F842173E17D6}" srcOrd="2" destOrd="0" parTransId="{F565834A-367B-4AA0-A9B9-44049A843C04}" sibTransId="{90E1587B-A6F3-4A29-93F3-12F05781A65F}"/>
    <dgm:cxn modelId="{2A25AF8A-6BC5-4A0E-9E02-FAE3848DA6C2}" type="presOf" srcId="{55B89971-7641-4EE6-A483-1B66C0FAB266}" destId="{62963C49-BA6D-40D4-AD1E-58A29E2856A5}" srcOrd="0" destOrd="0" presId="urn:microsoft.com/office/officeart/2005/8/layout/lProcess1"/>
    <dgm:cxn modelId="{99B2FE8F-F7D6-412C-B622-0A85E94BAEB9}" type="presOf" srcId="{7CF1DB59-40C8-4F14-AFDD-ACB54B11C9B7}" destId="{14398DE2-9AED-4531-8E0F-69EE391CE129}" srcOrd="0" destOrd="0" presId="urn:microsoft.com/office/officeart/2005/8/layout/lProcess1"/>
    <dgm:cxn modelId="{A28B1A92-5C21-4734-AC4C-4E79B9A0E9D9}" type="presOf" srcId="{33439664-D196-47B6-9242-255D576A206A}" destId="{784A78E7-BB58-4BE3-9316-10648B0C79C8}" srcOrd="0" destOrd="0" presId="urn:microsoft.com/office/officeart/2005/8/layout/lProcess1"/>
    <dgm:cxn modelId="{D174BF98-15F9-4555-B969-2EC04C73F88D}" type="presOf" srcId="{D571BBD1-9E0D-485C-97D3-DE6A5DC7A27A}" destId="{3DA176BE-DD96-441C-A60B-A6044EB9DFB1}" srcOrd="0" destOrd="0" presId="urn:microsoft.com/office/officeart/2005/8/layout/lProcess1"/>
    <dgm:cxn modelId="{4F68DD9F-D65C-4799-8E84-8E40E2121AEE}" srcId="{DFE2486F-62AA-4E6A-9F53-6D0FB36D3CEC}" destId="{E7046E17-DA76-4E56-B82C-2829574A1D6E}" srcOrd="0" destOrd="0" parTransId="{E87B8938-E61D-432D-8C16-C06308379C76}" sibTransId="{9CD36620-7424-4559-ACD1-A88F7B74E86D}"/>
    <dgm:cxn modelId="{8172B6A5-93AB-4530-BCA6-1C14913960BB}" type="presOf" srcId="{DFE2486F-62AA-4E6A-9F53-6D0FB36D3CEC}" destId="{AA94F1D6-85E8-4A09-AB0C-EA79FD56A69E}" srcOrd="0" destOrd="0" presId="urn:microsoft.com/office/officeart/2005/8/layout/lProcess1"/>
    <dgm:cxn modelId="{9D3B34A8-D1E2-4CEB-B3BB-FBD56BDD5D21}" type="presOf" srcId="{35BC931A-D39B-4EC7-BD10-438DCF52A3DA}" destId="{0240A750-E1E8-49EF-BBCC-B3A612CFF977}" srcOrd="0" destOrd="0" presId="urn:microsoft.com/office/officeart/2005/8/layout/lProcess1"/>
    <dgm:cxn modelId="{192514AD-BBD4-45C3-8C77-E02E4BF70FEC}" srcId="{DFE2486F-62AA-4E6A-9F53-6D0FB36D3CEC}" destId="{D280137B-29B7-409C-92A5-C9E7DF822E76}" srcOrd="1" destOrd="0" parTransId="{C9D21564-817D-46CE-8D69-DE15143FB6C2}" sibTransId="{DF172CFC-A810-4755-B88C-EDB669020655}"/>
    <dgm:cxn modelId="{B1357FB1-BA1B-4734-A7A5-C03964D4BA22}" type="presOf" srcId="{E1FF6770-71F5-4154-BAFC-0FAC65CFCD56}" destId="{2A16E851-2072-4E94-B9B7-413A56752EF6}" srcOrd="0" destOrd="0" presId="urn:microsoft.com/office/officeart/2005/8/layout/lProcess1"/>
    <dgm:cxn modelId="{1E7C31C5-366E-40B7-ABBF-772568F68F04}" type="presOf" srcId="{E7046E17-DA76-4E56-B82C-2829574A1D6E}" destId="{C56D995F-9277-49F2-82C5-CDFA3E1F9A82}" srcOrd="0" destOrd="0" presId="urn:microsoft.com/office/officeart/2005/8/layout/lProcess1"/>
    <dgm:cxn modelId="{E6D912C8-34D8-4F09-A1D8-6B5717089799}" srcId="{E7046E17-DA76-4E56-B82C-2829574A1D6E}" destId="{B80E3843-2A8A-4868-9A03-8D198F501993}" srcOrd="1" destOrd="0" parTransId="{F9A445AD-EE52-44C9-9188-FE763FB51387}" sibTransId="{1F9654FE-0A26-4C37-9818-77ECF9DC0392}"/>
    <dgm:cxn modelId="{3C7ECDC8-16C4-4596-A356-961C2F2E02A6}" srcId="{D280137B-29B7-409C-92A5-C9E7DF822E76}" destId="{B3F381A2-DCD2-4762-B103-A88BFA9071C1}" srcOrd="2" destOrd="0" parTransId="{0ED28C35-B436-4950-AACC-AE327E9DE066}" sibTransId="{5B415596-1735-42E7-ACFA-CD2597D90419}"/>
    <dgm:cxn modelId="{B1039DCD-0D06-4FF9-A158-634D893A6B03}" type="presOf" srcId="{2AF952A3-F3F4-4137-9359-4EBFCCDC2411}" destId="{0A298ADF-78C7-4792-ACC9-872D9623C49B}" srcOrd="0" destOrd="0" presId="urn:microsoft.com/office/officeart/2005/8/layout/lProcess1"/>
    <dgm:cxn modelId="{27252CD3-6C74-47CE-BB2C-42B1EFBE4C96}" type="presOf" srcId="{E2CF035B-89FA-4436-8EBE-56F2456CF5E2}" destId="{E474E05F-3B42-4295-888B-661E77C13F97}" srcOrd="0" destOrd="0" presId="urn:microsoft.com/office/officeart/2005/8/layout/lProcess1"/>
    <dgm:cxn modelId="{57D78FD6-2A95-4F8E-9AAA-9E1C3B569C72}" type="presOf" srcId="{526A5227-885A-4D2A-93E4-57DD65634FB8}" destId="{5D85337F-BBE0-4FC7-B964-A7088FA73C5F}" srcOrd="0" destOrd="0" presId="urn:microsoft.com/office/officeart/2005/8/layout/lProcess1"/>
    <dgm:cxn modelId="{A86AAFDF-3AAD-4212-95C7-81857324F1FB}" type="presOf" srcId="{9D9E86CB-9E0C-4A21-8E6D-B47EE8B55DC0}" destId="{911C389E-3B8B-49E1-B7F3-374FFC82B260}" srcOrd="0" destOrd="0" presId="urn:microsoft.com/office/officeart/2005/8/layout/lProcess1"/>
    <dgm:cxn modelId="{8631D7E6-4550-441F-85E0-AF7250153A66}" type="presOf" srcId="{C0A6C8C6-ECD7-4AA4-938A-E4C5AD0F7C25}" destId="{345BF862-72D1-4BDA-A0E7-90CA1FAA6092}" srcOrd="0" destOrd="0" presId="urn:microsoft.com/office/officeart/2005/8/layout/lProcess1"/>
    <dgm:cxn modelId="{FC7304E8-D220-4A83-A582-FCB4917C70C5}" srcId="{C0A6C8C6-ECD7-4AA4-938A-E4C5AD0F7C25}" destId="{EDB00490-7249-4E93-80D9-65DDE8D9B084}" srcOrd="1" destOrd="0" parTransId="{DCAC2746-B088-4C1E-AA26-D69F029718E1}" sibTransId="{03AA236B-91D6-4F51-813D-68C22F65B0E7}"/>
    <dgm:cxn modelId="{018B9B15-CD3F-4905-960F-40116014283B}" type="presParOf" srcId="{AA94F1D6-85E8-4A09-AB0C-EA79FD56A69E}" destId="{2E1A47C9-73A0-435F-9933-4355727371BD}" srcOrd="0" destOrd="0" presId="urn:microsoft.com/office/officeart/2005/8/layout/lProcess1"/>
    <dgm:cxn modelId="{485D8AB4-AED2-48F9-A819-555357B08FE7}" type="presParOf" srcId="{2E1A47C9-73A0-435F-9933-4355727371BD}" destId="{C56D995F-9277-49F2-82C5-CDFA3E1F9A82}" srcOrd="0" destOrd="0" presId="urn:microsoft.com/office/officeart/2005/8/layout/lProcess1"/>
    <dgm:cxn modelId="{E8DE1777-A243-4358-9038-59B19A9CA6D2}" type="presParOf" srcId="{2E1A47C9-73A0-435F-9933-4355727371BD}" destId="{5D85337F-BBE0-4FC7-B964-A7088FA73C5F}" srcOrd="1" destOrd="0" presId="urn:microsoft.com/office/officeart/2005/8/layout/lProcess1"/>
    <dgm:cxn modelId="{2BA54A2C-CDFA-4573-B1DA-000AEECAA098}" type="presParOf" srcId="{2E1A47C9-73A0-435F-9933-4355727371BD}" destId="{35AC280A-804B-4BCB-9897-5D69F0FE0A6B}" srcOrd="2" destOrd="0" presId="urn:microsoft.com/office/officeart/2005/8/layout/lProcess1"/>
    <dgm:cxn modelId="{FC83FAC6-7FA9-448D-A865-DE6B85C53CC4}" type="presParOf" srcId="{2E1A47C9-73A0-435F-9933-4355727371BD}" destId="{62963C49-BA6D-40D4-AD1E-58A29E2856A5}" srcOrd="3" destOrd="0" presId="urn:microsoft.com/office/officeart/2005/8/layout/lProcess1"/>
    <dgm:cxn modelId="{76E6386C-3971-4106-A112-CBF0D1311027}" type="presParOf" srcId="{2E1A47C9-73A0-435F-9933-4355727371BD}" destId="{BBBE30EC-412E-4EEF-9166-7E5BF76CB97F}" srcOrd="4" destOrd="0" presId="urn:microsoft.com/office/officeart/2005/8/layout/lProcess1"/>
    <dgm:cxn modelId="{23CA7B89-316A-453D-ABB7-49391FE9DE20}" type="presParOf" srcId="{2E1A47C9-73A0-435F-9933-4355727371BD}" destId="{5018BB50-8653-4482-B9E4-CBDE5494F298}" srcOrd="5" destOrd="0" presId="urn:microsoft.com/office/officeart/2005/8/layout/lProcess1"/>
    <dgm:cxn modelId="{A8B48084-B4CD-4879-96D1-31A18E656370}" type="presParOf" srcId="{2E1A47C9-73A0-435F-9933-4355727371BD}" destId="{9AD11385-F1AF-4D5E-B0B8-8106033C59F4}" srcOrd="6" destOrd="0" presId="urn:microsoft.com/office/officeart/2005/8/layout/lProcess1"/>
    <dgm:cxn modelId="{E26D99F2-B1A8-4E37-8AFA-98CDE1BB1D29}" type="presParOf" srcId="{2E1A47C9-73A0-435F-9933-4355727371BD}" destId="{19BCA31D-797F-43C3-A07A-8350791F8711}" srcOrd="7" destOrd="0" presId="urn:microsoft.com/office/officeart/2005/8/layout/lProcess1"/>
    <dgm:cxn modelId="{53D75998-FFF0-49EE-8870-46F9CC943FE8}" type="presParOf" srcId="{2E1A47C9-73A0-435F-9933-4355727371BD}" destId="{082FC6AE-DEAA-483D-BCAD-E2A3A86A466C}" srcOrd="8" destOrd="0" presId="urn:microsoft.com/office/officeart/2005/8/layout/lProcess1"/>
    <dgm:cxn modelId="{5CBA8B03-8EBE-4113-AE9C-6B56C41CD5B6}" type="presParOf" srcId="{AA94F1D6-85E8-4A09-AB0C-EA79FD56A69E}" destId="{4C006FAC-63B4-4BBE-A15E-3F14C0B5B910}" srcOrd="1" destOrd="0" presId="urn:microsoft.com/office/officeart/2005/8/layout/lProcess1"/>
    <dgm:cxn modelId="{702F8DAC-DB90-4EB8-92AF-4275D14377A1}" type="presParOf" srcId="{AA94F1D6-85E8-4A09-AB0C-EA79FD56A69E}" destId="{0EA33D98-6231-465C-A74B-8CBCDBAC0573}" srcOrd="2" destOrd="0" presId="urn:microsoft.com/office/officeart/2005/8/layout/lProcess1"/>
    <dgm:cxn modelId="{A896029E-43F0-4A7B-9224-CAB48C4CEBA9}" type="presParOf" srcId="{0EA33D98-6231-465C-A74B-8CBCDBAC0573}" destId="{39E05F69-6936-42A8-A9C1-1E985827EE80}" srcOrd="0" destOrd="0" presId="urn:microsoft.com/office/officeart/2005/8/layout/lProcess1"/>
    <dgm:cxn modelId="{5B362EC3-9866-46C3-8DB4-F0290B51A799}" type="presParOf" srcId="{0EA33D98-6231-465C-A74B-8CBCDBAC0573}" destId="{14398DE2-9AED-4531-8E0F-69EE391CE129}" srcOrd="1" destOrd="0" presId="urn:microsoft.com/office/officeart/2005/8/layout/lProcess1"/>
    <dgm:cxn modelId="{FC012711-D72F-4BBE-858A-B30E5373353C}" type="presParOf" srcId="{0EA33D98-6231-465C-A74B-8CBCDBAC0573}" destId="{C0D2219E-D682-4645-A68C-E4DF263B1BF7}" srcOrd="2" destOrd="0" presId="urn:microsoft.com/office/officeart/2005/8/layout/lProcess1"/>
    <dgm:cxn modelId="{994FB40F-369D-4D5C-BC4B-FA96068B1B25}" type="presParOf" srcId="{0EA33D98-6231-465C-A74B-8CBCDBAC0573}" destId="{0A298ADF-78C7-4792-ACC9-872D9623C49B}" srcOrd="3" destOrd="0" presId="urn:microsoft.com/office/officeart/2005/8/layout/lProcess1"/>
    <dgm:cxn modelId="{D99BCBF1-17C9-4C07-83CB-5F0CDD5BDB01}" type="presParOf" srcId="{0EA33D98-6231-465C-A74B-8CBCDBAC0573}" destId="{E474E05F-3B42-4295-888B-661E77C13F97}" srcOrd="4" destOrd="0" presId="urn:microsoft.com/office/officeart/2005/8/layout/lProcess1"/>
    <dgm:cxn modelId="{07D024FD-6701-49F5-A374-88339CBA1A17}" type="presParOf" srcId="{0EA33D98-6231-465C-A74B-8CBCDBAC0573}" destId="{3DA176BE-DD96-441C-A60B-A6044EB9DFB1}" srcOrd="5" destOrd="0" presId="urn:microsoft.com/office/officeart/2005/8/layout/lProcess1"/>
    <dgm:cxn modelId="{E366E272-045F-47BD-90F5-D19455F695C8}" type="presParOf" srcId="{0EA33D98-6231-465C-A74B-8CBCDBAC0573}" destId="{48A265C6-A07D-4A39-B51C-29A4BD702555}" srcOrd="6" destOrd="0" presId="urn:microsoft.com/office/officeart/2005/8/layout/lProcess1"/>
    <dgm:cxn modelId="{97B2CB28-8ACB-4DA4-9851-9C529E2639F8}" type="presParOf" srcId="{AA94F1D6-85E8-4A09-AB0C-EA79FD56A69E}" destId="{1B86E0AD-FF53-4187-B099-845EAA532558}" srcOrd="3" destOrd="0" presId="urn:microsoft.com/office/officeart/2005/8/layout/lProcess1"/>
    <dgm:cxn modelId="{EFEE7BE4-EED4-4D68-892E-991C612FAC66}" type="presParOf" srcId="{AA94F1D6-85E8-4A09-AB0C-EA79FD56A69E}" destId="{D8DFA203-CE45-402C-8651-98562B5604FC}" srcOrd="4" destOrd="0" presId="urn:microsoft.com/office/officeart/2005/8/layout/lProcess1"/>
    <dgm:cxn modelId="{A633BCFC-7D55-4B0D-BAA0-34B57A6889B9}" type="presParOf" srcId="{D8DFA203-CE45-402C-8651-98562B5604FC}" destId="{A4B4938B-8F29-4E1E-A7F9-F02CFDEACDAB}" srcOrd="0" destOrd="0" presId="urn:microsoft.com/office/officeart/2005/8/layout/lProcess1"/>
    <dgm:cxn modelId="{0A78B500-D5F5-4E43-A0E3-164B61EF36EA}" type="presParOf" srcId="{D8DFA203-CE45-402C-8651-98562B5604FC}" destId="{0240A750-E1E8-49EF-BBCC-B3A612CFF977}" srcOrd="1" destOrd="0" presId="urn:microsoft.com/office/officeart/2005/8/layout/lProcess1"/>
    <dgm:cxn modelId="{D9D7983D-F22D-42EB-815F-5895490367E7}" type="presParOf" srcId="{D8DFA203-CE45-402C-8651-98562B5604FC}" destId="{79E621C1-9E4B-423A-9102-DCB2672AD223}" srcOrd="2" destOrd="0" presId="urn:microsoft.com/office/officeart/2005/8/layout/lProcess1"/>
    <dgm:cxn modelId="{723D28B7-B9DB-42CC-ABD4-C855C1511A8D}" type="presParOf" srcId="{D8DFA203-CE45-402C-8651-98562B5604FC}" destId="{911C389E-3B8B-49E1-B7F3-374FFC82B260}" srcOrd="3" destOrd="0" presId="urn:microsoft.com/office/officeart/2005/8/layout/lProcess1"/>
    <dgm:cxn modelId="{200B92DE-8A04-4FE3-B7A2-AA6EAC19DBC6}" type="presParOf" srcId="{D8DFA203-CE45-402C-8651-98562B5604FC}" destId="{BE96500A-6EC5-4944-BEFB-D31A1B25A8C9}" srcOrd="4" destOrd="0" presId="urn:microsoft.com/office/officeart/2005/8/layout/lProcess1"/>
    <dgm:cxn modelId="{3344738F-19B2-44BF-827C-CA6BDBB23D53}" type="presParOf" srcId="{D8DFA203-CE45-402C-8651-98562B5604FC}" destId="{5D19054D-6393-48CD-B0C2-5E9EF0C38126}" srcOrd="5" destOrd="0" presId="urn:microsoft.com/office/officeart/2005/8/layout/lProcess1"/>
    <dgm:cxn modelId="{86A5A364-2997-49B1-9371-50CFA7BCBAB9}" type="presParOf" srcId="{D8DFA203-CE45-402C-8651-98562B5604FC}" destId="{2A16E851-2072-4E94-B9B7-413A56752EF6}" srcOrd="6" destOrd="0" presId="urn:microsoft.com/office/officeart/2005/8/layout/lProcess1"/>
    <dgm:cxn modelId="{FD63744B-3E50-48BC-BD99-158C1EB8BE2C}" type="presParOf" srcId="{D8DFA203-CE45-402C-8651-98562B5604FC}" destId="{CC6E822A-6CA0-4B18-B151-66FC2B8B1F92}" srcOrd="7" destOrd="0" presId="urn:microsoft.com/office/officeart/2005/8/layout/lProcess1"/>
    <dgm:cxn modelId="{542D7C16-D31E-4A01-B3B7-06A6FAAC4D01}" type="presParOf" srcId="{D8DFA203-CE45-402C-8651-98562B5604FC}" destId="{82BDD533-C4F4-49A9-A420-4296E3048CB3}" srcOrd="8" destOrd="0" presId="urn:microsoft.com/office/officeart/2005/8/layout/lProcess1"/>
    <dgm:cxn modelId="{79229CC9-17FE-4D2A-AEEF-DEA9CDCCF9C8}" type="presParOf" srcId="{AA94F1D6-85E8-4A09-AB0C-EA79FD56A69E}" destId="{B59F2F48-2987-4B1A-A64E-601EC66ED493}" srcOrd="5" destOrd="0" presId="urn:microsoft.com/office/officeart/2005/8/layout/lProcess1"/>
    <dgm:cxn modelId="{D44303DF-C9D5-4ADD-BDAE-247792FEEAAD}" type="presParOf" srcId="{AA94F1D6-85E8-4A09-AB0C-EA79FD56A69E}" destId="{291CD9E9-11F3-4AEF-A948-2E9A5BEB6039}" srcOrd="6" destOrd="0" presId="urn:microsoft.com/office/officeart/2005/8/layout/lProcess1"/>
    <dgm:cxn modelId="{61430C94-5B86-4E0C-B969-69649AF39585}" type="presParOf" srcId="{291CD9E9-11F3-4AEF-A948-2E9A5BEB6039}" destId="{345BF862-72D1-4BDA-A0E7-90CA1FAA6092}" srcOrd="0" destOrd="0" presId="urn:microsoft.com/office/officeart/2005/8/layout/lProcess1"/>
    <dgm:cxn modelId="{E73DBD58-EB45-4C12-8B90-92DD5720A32F}" type="presParOf" srcId="{291CD9E9-11F3-4AEF-A948-2E9A5BEB6039}" destId="{32D08D59-DB65-4804-83FD-F3C1E7B64517}" srcOrd="1" destOrd="0" presId="urn:microsoft.com/office/officeart/2005/8/layout/lProcess1"/>
    <dgm:cxn modelId="{73AB9C8F-163A-4387-8828-7D51B2D649FA}" type="presParOf" srcId="{291CD9E9-11F3-4AEF-A948-2E9A5BEB6039}" destId="{784A78E7-BB58-4BE3-9316-10648B0C79C8}" srcOrd="2" destOrd="0" presId="urn:microsoft.com/office/officeart/2005/8/layout/lProcess1"/>
    <dgm:cxn modelId="{0BD0E83B-EA1D-4D67-A6D4-DC57D3DD6959}" type="presParOf" srcId="{291CD9E9-11F3-4AEF-A948-2E9A5BEB6039}" destId="{27A3E77D-7AA5-49A5-8E0E-810BC1B97F8B}" srcOrd="3" destOrd="0" presId="urn:microsoft.com/office/officeart/2005/8/layout/lProcess1"/>
    <dgm:cxn modelId="{43EADAE7-E84C-4039-9151-EE6650E93888}" type="presParOf" srcId="{291CD9E9-11F3-4AEF-A948-2E9A5BEB6039}" destId="{11301A17-1724-4007-BF23-957BD02600A9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D995F-9277-49F2-82C5-CDFA3E1F9A82}">
      <dsp:nvSpPr>
        <dsp:cNvPr id="0" name=""/>
        <dsp:cNvSpPr/>
      </dsp:nvSpPr>
      <dsp:spPr>
        <a:xfrm>
          <a:off x="13230" y="141668"/>
          <a:ext cx="2281588" cy="562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cap="all" baseline="0" dirty="0"/>
            <a:t>Prepare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(Month 1)</a:t>
          </a:r>
        </a:p>
      </dsp:txBody>
      <dsp:txXfrm>
        <a:off x="29693" y="158131"/>
        <a:ext cx="2248662" cy="529146"/>
      </dsp:txXfrm>
    </dsp:sp>
    <dsp:sp modelId="{5D85337F-BBE0-4FC7-B964-A7088FA73C5F}">
      <dsp:nvSpPr>
        <dsp:cNvPr id="0" name=""/>
        <dsp:cNvSpPr/>
      </dsp:nvSpPr>
      <dsp:spPr>
        <a:xfrm rot="5435880">
          <a:off x="1077935" y="797873"/>
          <a:ext cx="143321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C280A-804B-4BCB-9897-5D69F0FE0A6B}">
      <dsp:nvSpPr>
        <dsp:cNvPr id="0" name=""/>
        <dsp:cNvSpPr/>
      </dsp:nvSpPr>
      <dsp:spPr>
        <a:xfrm>
          <a:off x="21020" y="990368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 University/Unit Strategic Plans</a:t>
          </a:r>
        </a:p>
      </dsp:txBody>
      <dsp:txXfrm>
        <a:off x="37483" y="1006831"/>
        <a:ext cx="2215365" cy="529146"/>
      </dsp:txXfrm>
    </dsp:sp>
    <dsp:sp modelId="{62963C49-BA6D-40D4-AD1E-58A29E2856A5}">
      <dsp:nvSpPr>
        <dsp:cNvPr id="0" name=""/>
        <dsp:cNvSpPr/>
      </dsp:nvSpPr>
      <dsp:spPr>
        <a:xfrm rot="5400000">
          <a:off x="1095985" y="1601622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E30EC-412E-4EEF-9166-7E5BF76CB97F}">
      <dsp:nvSpPr>
        <dsp:cNvPr id="0" name=""/>
        <dsp:cNvSpPr/>
      </dsp:nvSpPr>
      <dsp:spPr>
        <a:xfrm>
          <a:off x="21020" y="1749167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Cascade Unit/Team Goal</a:t>
          </a:r>
        </a:p>
      </dsp:txBody>
      <dsp:txXfrm>
        <a:off x="37483" y="1765630"/>
        <a:ext cx="2215365" cy="529146"/>
      </dsp:txXfrm>
    </dsp:sp>
    <dsp:sp modelId="{5018BB50-8653-4482-B9E4-CBDE5494F298}">
      <dsp:nvSpPr>
        <dsp:cNvPr id="0" name=""/>
        <dsp:cNvSpPr/>
      </dsp:nvSpPr>
      <dsp:spPr>
        <a:xfrm rot="5400000">
          <a:off x="1095985" y="2360421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11385-F1AF-4D5E-B0B8-8106033C59F4}">
      <dsp:nvSpPr>
        <dsp:cNvPr id="0" name=""/>
        <dsp:cNvSpPr/>
      </dsp:nvSpPr>
      <dsp:spPr>
        <a:xfrm>
          <a:off x="21020" y="2507965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Update JRW</a:t>
          </a:r>
        </a:p>
      </dsp:txBody>
      <dsp:txXfrm>
        <a:off x="37483" y="2524428"/>
        <a:ext cx="2215365" cy="529146"/>
      </dsp:txXfrm>
    </dsp:sp>
    <dsp:sp modelId="{19BCA31D-797F-43C3-A07A-8350791F8711}">
      <dsp:nvSpPr>
        <dsp:cNvPr id="0" name=""/>
        <dsp:cNvSpPr/>
      </dsp:nvSpPr>
      <dsp:spPr>
        <a:xfrm rot="5400000">
          <a:off x="1095985" y="3119219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FC6AE-DEAA-483D-BCAD-E2A3A86A466C}">
      <dsp:nvSpPr>
        <dsp:cNvPr id="0" name=""/>
        <dsp:cNvSpPr/>
      </dsp:nvSpPr>
      <dsp:spPr>
        <a:xfrm>
          <a:off x="21020" y="3266763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Identify 2-5 Goals</a:t>
          </a:r>
        </a:p>
      </dsp:txBody>
      <dsp:txXfrm>
        <a:off x="37483" y="3283226"/>
        <a:ext cx="2215365" cy="529146"/>
      </dsp:txXfrm>
    </dsp:sp>
    <dsp:sp modelId="{39E05F69-6936-42A8-A9C1-1E985827EE80}">
      <dsp:nvSpPr>
        <dsp:cNvPr id="0" name=""/>
        <dsp:cNvSpPr/>
      </dsp:nvSpPr>
      <dsp:spPr>
        <a:xfrm>
          <a:off x="5133332" y="141670"/>
          <a:ext cx="2248291" cy="587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cap="all" baseline="0" dirty="0"/>
            <a:t>Manage Goals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(Months 3-10)</a:t>
          </a:r>
        </a:p>
      </dsp:txBody>
      <dsp:txXfrm>
        <a:off x="5150525" y="158863"/>
        <a:ext cx="2213905" cy="552642"/>
      </dsp:txXfrm>
    </dsp:sp>
    <dsp:sp modelId="{14398DE2-9AED-4531-8E0F-69EE391CE129}">
      <dsp:nvSpPr>
        <dsp:cNvPr id="0" name=""/>
        <dsp:cNvSpPr/>
      </dsp:nvSpPr>
      <dsp:spPr>
        <a:xfrm rot="5400000">
          <a:off x="6197059" y="800355"/>
          <a:ext cx="120837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2219E-D682-4645-A68C-E4DF263B1BF7}">
      <dsp:nvSpPr>
        <dsp:cNvPr id="0" name=""/>
        <dsp:cNvSpPr/>
      </dsp:nvSpPr>
      <dsp:spPr>
        <a:xfrm>
          <a:off x="5133332" y="970374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 Ongoing Feedback</a:t>
          </a:r>
        </a:p>
      </dsp:txBody>
      <dsp:txXfrm>
        <a:off x="5149795" y="986837"/>
        <a:ext cx="2215365" cy="529146"/>
      </dsp:txXfrm>
    </dsp:sp>
    <dsp:sp modelId="{0A298ADF-78C7-4792-ACC9-872D9623C49B}">
      <dsp:nvSpPr>
        <dsp:cNvPr id="0" name=""/>
        <dsp:cNvSpPr/>
      </dsp:nvSpPr>
      <dsp:spPr>
        <a:xfrm rot="5400000">
          <a:off x="6208297" y="1581629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4E05F-3B42-4295-888B-661E77C13F97}">
      <dsp:nvSpPr>
        <dsp:cNvPr id="0" name=""/>
        <dsp:cNvSpPr/>
      </dsp:nvSpPr>
      <dsp:spPr>
        <a:xfrm>
          <a:off x="5133332" y="1729173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Document Progress</a:t>
          </a:r>
        </a:p>
      </dsp:txBody>
      <dsp:txXfrm>
        <a:off x="5149795" y="1745636"/>
        <a:ext cx="2215365" cy="529146"/>
      </dsp:txXfrm>
    </dsp:sp>
    <dsp:sp modelId="{3DA176BE-DD96-441C-A60B-A6044EB9DFB1}">
      <dsp:nvSpPr>
        <dsp:cNvPr id="0" name=""/>
        <dsp:cNvSpPr/>
      </dsp:nvSpPr>
      <dsp:spPr>
        <a:xfrm rot="5400000">
          <a:off x="6208297" y="2340427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265C6-A07D-4A39-B51C-29A4BD702555}">
      <dsp:nvSpPr>
        <dsp:cNvPr id="0" name=""/>
        <dsp:cNvSpPr/>
      </dsp:nvSpPr>
      <dsp:spPr>
        <a:xfrm>
          <a:off x="5133332" y="2487971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Add/Edit/Update Goals</a:t>
          </a:r>
        </a:p>
      </dsp:txBody>
      <dsp:txXfrm>
        <a:off x="5149795" y="2504434"/>
        <a:ext cx="2215365" cy="529146"/>
      </dsp:txXfrm>
    </dsp:sp>
    <dsp:sp modelId="{A4B4938B-8F29-4E1E-A7F9-F02CFDEACDAB}">
      <dsp:nvSpPr>
        <dsp:cNvPr id="0" name=""/>
        <dsp:cNvSpPr/>
      </dsp:nvSpPr>
      <dsp:spPr>
        <a:xfrm>
          <a:off x="7690584" y="154786"/>
          <a:ext cx="2278081" cy="562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cap="all" baseline="0" dirty="0"/>
            <a:t>Final Goal Review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(Months 11-12</a:t>
          </a:r>
          <a:r>
            <a:rPr lang="en-US" sz="1400" kern="1200" dirty="0"/>
            <a:t>)</a:t>
          </a:r>
        </a:p>
      </dsp:txBody>
      <dsp:txXfrm>
        <a:off x="7707047" y="171249"/>
        <a:ext cx="2245155" cy="529146"/>
      </dsp:txXfrm>
    </dsp:sp>
    <dsp:sp modelId="{0240A750-E1E8-49EF-BBCC-B3A612CFF977}">
      <dsp:nvSpPr>
        <dsp:cNvPr id="0" name=""/>
        <dsp:cNvSpPr/>
      </dsp:nvSpPr>
      <dsp:spPr>
        <a:xfrm rot="5374779">
          <a:off x="8775384" y="781957"/>
          <a:ext cx="11428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621C1-9E4B-423A-9102-DCB2672AD223}">
      <dsp:nvSpPr>
        <dsp:cNvPr id="0" name=""/>
        <dsp:cNvSpPr/>
      </dsp:nvSpPr>
      <dsp:spPr>
        <a:xfrm>
          <a:off x="7711280" y="945418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Employee Evaluation</a:t>
          </a:r>
        </a:p>
      </dsp:txBody>
      <dsp:txXfrm>
        <a:off x="7727743" y="961881"/>
        <a:ext cx="2215365" cy="529146"/>
      </dsp:txXfrm>
    </dsp:sp>
    <dsp:sp modelId="{911C389E-3B8B-49E1-B7F3-374FFC82B260}">
      <dsp:nvSpPr>
        <dsp:cNvPr id="0" name=""/>
        <dsp:cNvSpPr/>
      </dsp:nvSpPr>
      <dsp:spPr>
        <a:xfrm rot="5400000">
          <a:off x="8786244" y="1556673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6500A-6EC5-4944-BEFB-D31A1B25A8C9}">
      <dsp:nvSpPr>
        <dsp:cNvPr id="0" name=""/>
        <dsp:cNvSpPr/>
      </dsp:nvSpPr>
      <dsp:spPr>
        <a:xfrm>
          <a:off x="7711280" y="1704217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Manager Evaluation</a:t>
          </a:r>
        </a:p>
      </dsp:txBody>
      <dsp:txXfrm>
        <a:off x="7727743" y="1720680"/>
        <a:ext cx="2215365" cy="529146"/>
      </dsp:txXfrm>
    </dsp:sp>
    <dsp:sp modelId="{5D19054D-6393-48CD-B0C2-5E9EF0C38126}">
      <dsp:nvSpPr>
        <dsp:cNvPr id="0" name=""/>
        <dsp:cNvSpPr/>
      </dsp:nvSpPr>
      <dsp:spPr>
        <a:xfrm rot="5400000">
          <a:off x="8786244" y="2315471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6E851-2072-4E94-B9B7-413A56752EF6}">
      <dsp:nvSpPr>
        <dsp:cNvPr id="0" name=""/>
        <dsp:cNvSpPr/>
      </dsp:nvSpPr>
      <dsp:spPr>
        <a:xfrm>
          <a:off x="7711280" y="2463015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Performance Calibration</a:t>
          </a:r>
        </a:p>
      </dsp:txBody>
      <dsp:txXfrm>
        <a:off x="7727743" y="2479478"/>
        <a:ext cx="2215365" cy="529146"/>
      </dsp:txXfrm>
    </dsp:sp>
    <dsp:sp modelId="{CC6E822A-6CA0-4B18-B151-66FC2B8B1F92}">
      <dsp:nvSpPr>
        <dsp:cNvPr id="0" name=""/>
        <dsp:cNvSpPr/>
      </dsp:nvSpPr>
      <dsp:spPr>
        <a:xfrm rot="5400000">
          <a:off x="8786244" y="3074270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DD533-C4F4-49A9-A420-4296E3048CB3}">
      <dsp:nvSpPr>
        <dsp:cNvPr id="0" name=""/>
        <dsp:cNvSpPr/>
      </dsp:nvSpPr>
      <dsp:spPr>
        <a:xfrm>
          <a:off x="7711280" y="3221814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Share Final Rating</a:t>
          </a:r>
        </a:p>
      </dsp:txBody>
      <dsp:txXfrm>
        <a:off x="7727743" y="3238277"/>
        <a:ext cx="2215365" cy="529146"/>
      </dsp:txXfrm>
    </dsp:sp>
    <dsp:sp modelId="{345BF862-72D1-4BDA-A0E7-90CA1FAA6092}">
      <dsp:nvSpPr>
        <dsp:cNvPr id="0" name=""/>
        <dsp:cNvSpPr/>
      </dsp:nvSpPr>
      <dsp:spPr>
        <a:xfrm>
          <a:off x="2577519" y="150660"/>
          <a:ext cx="2248291" cy="580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cap="all" baseline="0" dirty="0"/>
            <a:t>Set Goals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(Month 2)</a:t>
          </a:r>
        </a:p>
      </dsp:txBody>
      <dsp:txXfrm>
        <a:off x="2594533" y="167674"/>
        <a:ext cx="2214263" cy="546874"/>
      </dsp:txXfrm>
    </dsp:sp>
    <dsp:sp modelId="{32D08D59-DB65-4804-83FD-F3C1E7B64517}">
      <dsp:nvSpPr>
        <dsp:cNvPr id="0" name=""/>
        <dsp:cNvSpPr/>
      </dsp:nvSpPr>
      <dsp:spPr>
        <a:xfrm rot="5399733">
          <a:off x="3627795" y="830189"/>
          <a:ext cx="147807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A78E7-BB58-4BE3-9316-10648B0C79C8}">
      <dsp:nvSpPr>
        <dsp:cNvPr id="0" name=""/>
        <dsp:cNvSpPr/>
      </dsp:nvSpPr>
      <dsp:spPr>
        <a:xfrm>
          <a:off x="2577587" y="1027178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Enter Goals into Workday</a:t>
          </a:r>
        </a:p>
      </dsp:txBody>
      <dsp:txXfrm>
        <a:off x="2594050" y="1043641"/>
        <a:ext cx="2215365" cy="529146"/>
      </dsp:txXfrm>
    </dsp:sp>
    <dsp:sp modelId="{27A3E77D-7AA5-49A5-8E0E-810BC1B97F8B}">
      <dsp:nvSpPr>
        <dsp:cNvPr id="0" name=""/>
        <dsp:cNvSpPr/>
      </dsp:nvSpPr>
      <dsp:spPr>
        <a:xfrm rot="5400000">
          <a:off x="3652551" y="1638433"/>
          <a:ext cx="98362" cy="9836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01A17-1724-4007-BF23-957BD02600A9}">
      <dsp:nvSpPr>
        <dsp:cNvPr id="0" name=""/>
        <dsp:cNvSpPr/>
      </dsp:nvSpPr>
      <dsp:spPr>
        <a:xfrm>
          <a:off x="2577587" y="1785977"/>
          <a:ext cx="2248291" cy="5620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Manager Approval of Goals in Workday</a:t>
          </a:r>
        </a:p>
      </dsp:txBody>
      <dsp:txXfrm>
        <a:off x="2594050" y="1802440"/>
        <a:ext cx="2215365" cy="529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A71E22-3973-4596-9455-E97D83FD2A8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5D67A0-2799-44E8-95EA-FEBF222F6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3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Presenter: Jennifer Clouser </a:t>
            </a:r>
          </a:p>
          <a:p>
            <a:r>
              <a:rPr lang="en-US" sz="1200" b="0" dirty="0"/>
              <a:t>jel33@psu.edu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D67A0-2799-44E8-95EA-FEBF222F66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2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+mn-lt"/>
              </a:rPr>
              <a:t>Performance management is not just a once-a-year conversation.  It impacts staff over their entire career at Penn State.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D67A0-2799-44E8-95EA-FEBF222F66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D41C2-71AE-44D0-8D02-8F8C7A6406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07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6A52B4-38D6-4925-B7DA-D78225BD05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73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D67A0-2799-44E8-95EA-FEBF222F66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91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Mention that you need to choose who receives the goal(s) – all your direct reports or just specific direct reports.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D67A0-2799-44E8-95EA-FEBF222F66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8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 couple of examples in your booklet. Take some time on your own to craft a smart goal using the SMART acronym as your guide.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D67A0-2799-44E8-95EA-FEBF222F66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77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Goal Setting Worksheet as a resource.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D67A0-2799-44E8-95EA-FEBF222F66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8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3A37-5C93-4042-953F-788DF35CC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09D3D-7317-4D42-AE4D-F995DEBE7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9CD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365CC-40AB-42DB-B462-95B87AFC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8D684-ABE8-4094-8E0D-5EA1F7FC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BB23B-90AC-4E51-AB67-55283CF1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DFD730-66BB-4AA8-A64C-CD2778D35A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663" y="5291860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7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443F-50D0-4987-BC5B-085FD94A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DC7D0-9A90-4BCC-A654-93F5370C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    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2B3A5-8BCA-4BF0-821D-E0AE86ED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AD8E-D637-4E8E-BEF7-EFBA31C6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F9B0-39B2-42AF-B670-BAA01131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4AD7CD-3A89-4F11-AE0A-552D22E62D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88" y="5778023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6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A360-CBBE-4F74-A141-15823D90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222"/>
            <a:ext cx="10515600" cy="2852737"/>
          </a:xfrm>
        </p:spPr>
        <p:txBody>
          <a:bodyPr anchor="b">
            <a:normAutofit/>
          </a:bodyPr>
          <a:lstStyle>
            <a:lvl1pPr>
              <a:defRPr sz="5400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9B660-4907-4BDB-BA8A-54A9C81B1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7368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33844-6C0A-431F-9C13-E4C808CF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7544B-6DDF-4AED-A33C-D889DDDE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FD5A5-F474-4DF6-B2BE-A972E64B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6D2848-9223-4736-A279-B18D3845D472}"/>
              </a:ext>
            </a:extLst>
          </p:cNvPr>
          <p:cNvSpPr/>
          <p:nvPr userDrawn="1"/>
        </p:nvSpPr>
        <p:spPr>
          <a:xfrm>
            <a:off x="-74645" y="-111967"/>
            <a:ext cx="821094" cy="7361853"/>
          </a:xfrm>
          <a:prstGeom prst="rect">
            <a:avLst/>
          </a:prstGeom>
          <a:solidFill>
            <a:srgbClr val="315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4C291F-B24E-4EC5-A699-3D2EA04EBF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48" y="5778023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2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5255-876C-4F60-A1C7-2DDF3FE9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96FB2-DD59-4628-98B8-4A05DB393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ADD79-6FDA-40C1-B265-71B8D19F9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7AA07-3EE2-4F9A-8F41-76246BDB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06235-50C5-49CB-9F9B-19CEF4CD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B0E59-92C7-4989-A32D-B04541815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E4B0AF-DD2B-463A-863F-DFB51DBF21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88" y="5768692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5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7C56-40F5-4F67-B660-6C03468F6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41E42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E699E-3EDE-4A8B-8E8F-E89B570DA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B0EE8-5047-4079-B7A7-D56EE41D0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60B57-FF19-4FAC-953F-1E68E9D0D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F4594-F409-4D27-9D7A-748A09D49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0399E-4C85-47A0-84EF-92C726E7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A75E6-E441-4871-94F0-77D7D06A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15539-A390-4858-9FBC-77150A25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83540D-B353-4D02-98D5-A3268A508F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18" y="5775818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0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009A6-5788-4A4E-9274-3E108BCE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9EDB47-02C5-48E7-BB88-26B764C2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AA315-C782-41D1-B927-20207F38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0D9AA6-1A96-4EA5-BF39-0E68A3157E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72" y="4537735"/>
            <a:ext cx="3724455" cy="153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11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BBDE-54A9-482B-9AB2-DB9572876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A4A80-E81B-42E3-8689-57E4251E4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12399-99FD-4127-AA33-613E8B4DA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Franklin Gothic Book" panose="020B05030201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D6A6E-FEB9-4EBE-A859-C138296F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9F0B0-D7FD-44FE-8B3F-5E66995F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F82BD-8919-4A90-A4F9-15090163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41F8B6-F177-41EC-B42F-688C931D01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141" y="5811113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4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84BC7-986F-4001-B541-A3DEC278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4D91C-3CAC-45F3-AC6D-466FAB098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F8B94-5AB3-4D3C-B8DE-8B5CF1544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382F-E6A7-4485-80C4-E3188B1CED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66F2F-D8A0-46DC-99EA-EE39AFEF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56EF7-3540-4607-9519-7DDCB73AE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63609-6A26-4368-B38D-D034F7F16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41E42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ohr.psu.edu/jr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suportal.neocaseonline.com/Default.aspx?PageId=1010&amp;secureTId=gycXDlYr3dMF3JhlTXWvtaFLqlTAyA6GWU7KOpN8iCf9HCpax3knB/wChR7dSk3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ancynwilson.com/building-an-online-business-2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r.psu.edu/performance" TargetMode="External"/><Relationship Id="rId2" Type="http://schemas.openxmlformats.org/officeDocument/2006/relationships/hyperlink" Target="https://psu.csod.com/samldefault.aspx?returnurl=%252fDeepLink%252fProcessRedirect.aspx%253fmodule%253dlodetails%2526lo%253dc6a155e7-bd7a-4da7-a170-1eaebfa1281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ennstate.qualtrics.com/SE/?SID=SV_6mPnzldSBLrp80d" TargetMode="External"/><Relationship Id="rId2" Type="http://schemas.openxmlformats.org/officeDocument/2006/relationships/hyperlink" Target="https://psu.csod.com/samldefault.aspx?returnurl=%252fDeepLink%252fProcessRedirect.aspx%253fmodule%253dlodetails%2526lo%253dc6a155e7-bd7a-4da7-a170-1eaebfa1281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open-psychology/chapter/conformity-compliance-and-obedience/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863D3-6F00-4C3E-86EB-193958F66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6881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Performance Review Process</a:t>
            </a:r>
            <a:br>
              <a:rPr lang="en-US" dirty="0"/>
            </a:br>
            <a:r>
              <a:rPr lang="en-US" sz="4000" i="1" dirty="0">
                <a:latin typeface="Franklin Gothic Book" panose="020B0503020102020204" pitchFamily="34" charset="0"/>
              </a:rPr>
              <a:t>Setting Goals &amp; Expectations</a:t>
            </a:r>
            <a:br>
              <a:rPr lang="en-US" sz="4000" i="1" dirty="0">
                <a:latin typeface="Franklin Gothic Book" panose="020B0503020102020204" pitchFamily="34" charset="0"/>
              </a:rPr>
            </a:br>
            <a:r>
              <a:rPr lang="en-US" sz="2800" i="1" dirty="0">
                <a:latin typeface="Franklin Gothic Book" panose="020B0503020102020204" pitchFamily="34" charset="0"/>
              </a:rPr>
              <a:t>Managers</a:t>
            </a:r>
            <a:endParaRPr lang="en-US" i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64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B53D-7E1B-4375-9D00-AC48E9107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12" y="1728153"/>
            <a:ext cx="45321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Your Employee’s Role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Understand their role and how it supports the work of the department; participate actively in setting expectations.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Work with the manager to set clear, measurable performance goals.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Monitor their performance compared to expectations.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Seek advice and guidance as needed from the manager and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Document monthly check-in meetings and make changes to goals, as necessary.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3C4631E-2ABD-4E4D-949C-240F12BFBBCE}"/>
              </a:ext>
            </a:extLst>
          </p:cNvPr>
          <p:cNvSpPr txBox="1">
            <a:spLocks/>
          </p:cNvSpPr>
          <p:nvPr/>
        </p:nvSpPr>
        <p:spPr>
          <a:xfrm>
            <a:off x="814112" y="1728153"/>
            <a:ext cx="4267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Your Role as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Clearly communicate expectations re: employee job responsibilities, competencies (skills) and behaviors.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Communicate how your employee’s individual goals align with department and organization goals.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Help your employee set clear, measurable performance goals.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Offer advice and guidance regarding your employee’s performance on a consistent, on-going basis and document in Workday.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Communicate the rating norms established by leadership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8DA9C5-4DC7-4CCB-981E-E497D77C4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2" y="40259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Reviews</a:t>
            </a: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Roles</a:t>
            </a:r>
          </a:p>
        </p:txBody>
      </p:sp>
    </p:spTree>
    <p:extLst>
      <p:ext uri="{BB962C8B-B14F-4D97-AF65-F5344CB8AC3E}">
        <p14:creationId xmlns:p14="http://schemas.microsoft.com/office/powerpoint/2010/main" val="398598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CC3-71C4-4BD6-9BEC-9251C4CDB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83" y="379629"/>
            <a:ext cx="9451016" cy="1325563"/>
          </a:xfrm>
        </p:spPr>
        <p:txBody>
          <a:bodyPr/>
          <a:lstStyle/>
          <a:p>
            <a:r>
              <a:rPr lang="en-US" dirty="0"/>
              <a:t>Performance Reviews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Update JRW (optional)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44EF90-737B-4325-8F5D-4B0500483C01}"/>
              </a:ext>
            </a:extLst>
          </p:cNvPr>
          <p:cNvSpPr txBox="1">
            <a:spLocks noChangeArrowheads="1"/>
          </p:cNvSpPr>
          <p:nvPr/>
        </p:nvSpPr>
        <p:spPr>
          <a:xfrm>
            <a:off x="715539" y="2064067"/>
            <a:ext cx="9573260" cy="4428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41E42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BE56C-575A-4DBB-969F-105D6912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48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002060"/>
                </a:solidFill>
                <a:ea typeface="ＭＳ Ｐゴシック" pitchFamily="34" charset="-128"/>
                <a:cs typeface="Arial" charset="0"/>
              </a:rPr>
              <a:t>Best practice for the performance process starts with a conversation around your </a:t>
            </a:r>
            <a:r>
              <a:rPr lang="en-US" sz="2600" dirty="0">
                <a:solidFill>
                  <a:srgbClr val="002060"/>
                </a:solidFill>
                <a:ea typeface="ＭＳ Ｐゴシック" pitchFamily="34" charset="-128"/>
                <a:cs typeface="Arial" charset="0"/>
                <a:hlinkClick r:id="rId2"/>
              </a:rPr>
              <a:t>Job Responsibilities Worksheet </a:t>
            </a:r>
            <a:r>
              <a:rPr lang="en-US" sz="2600" dirty="0">
                <a:solidFill>
                  <a:srgbClr val="002060"/>
                </a:solidFill>
                <a:ea typeface="ＭＳ Ｐゴシック" pitchFamily="34" charset="-128"/>
                <a:cs typeface="Arial" charset="0"/>
              </a:rPr>
              <a:t>(JRW). It serves as an agreement between you and your manager around your role.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srgbClr val="002060"/>
              </a:solidFill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9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CC3-71C4-4BD6-9BEC-9251C4CDB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22" y="433515"/>
            <a:ext cx="10515600" cy="1325563"/>
          </a:xfrm>
        </p:spPr>
        <p:txBody>
          <a:bodyPr/>
          <a:lstStyle/>
          <a:p>
            <a:r>
              <a:rPr lang="en-US" dirty="0"/>
              <a:t>Performance Reviews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Setting Goals and Expectations - Strategy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1AEF97-D681-4C08-BD5A-8DA7F22E7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722" y="2139383"/>
            <a:ext cx="10272252" cy="3622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Team goals can be cascaded from you as a manager.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Individual goals should align up through the University Strategic Plan and Goals. Discuss how your role and strengths can support the University and ensure goal alignment.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Goals Types include Quantitative, Qualitative (Behavioral, Developmental, Professional &amp; Career Aspirations).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Goals can be short-term (monthly) or long-term (annual or multiple years).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Goals should be discussed on a monthly basis for completion status, applicability (need to change due to current circumstances) and need for resources.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Goals should be as SMART as possible.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Limit yourself to 2-5 goals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5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C00C-5503-4EEB-B4E5-889F60C9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Goals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Setting Goals and Expectations – Cascading Goals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0AFA9-75A2-4273-B590-77BEA371F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103"/>
            <a:ext cx="10515600" cy="3519949"/>
          </a:xfrm>
        </p:spPr>
        <p:txBody>
          <a:bodyPr/>
          <a:lstStyle/>
          <a:p>
            <a:r>
              <a:rPr lang="en-US" dirty="0"/>
              <a:t>Can be done at the Unit/College/Campus level or within your own team – set by you the supervisor</a:t>
            </a:r>
          </a:p>
          <a:p>
            <a:r>
              <a:rPr lang="en-US" dirty="0"/>
              <a:t>Should align with organizational strategy – have a clear purpose and focus</a:t>
            </a:r>
          </a:p>
          <a:p>
            <a:r>
              <a:rPr lang="en-US" dirty="0"/>
              <a:t>Determined prior the start of the Performance Review cycle</a:t>
            </a:r>
          </a:p>
          <a:p>
            <a:r>
              <a:rPr lang="en-US" dirty="0"/>
              <a:t>Be communicated effectively</a:t>
            </a:r>
          </a:p>
          <a:p>
            <a:r>
              <a:rPr lang="en-US" dirty="0"/>
              <a:t>Entered in Workday – </a:t>
            </a:r>
            <a:r>
              <a:rPr lang="en-US" dirty="0">
                <a:hlinkClick r:id="rId3"/>
              </a:rPr>
              <a:t>Job Aid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933C02-EB74-4A70-BBEF-C1D2D093B9B3}"/>
              </a:ext>
            </a:extLst>
          </p:cNvPr>
          <p:cNvSpPr/>
          <p:nvPr/>
        </p:nvSpPr>
        <p:spPr>
          <a:xfrm>
            <a:off x="838200" y="1886635"/>
            <a:ext cx="93319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Use the SMART model for goal development:</a:t>
            </a:r>
          </a:p>
          <a:p>
            <a:endParaRPr lang="en-US" sz="1200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S</a:t>
            </a:r>
            <a:r>
              <a:rPr lang="en-US" sz="2400" dirty="0">
                <a:solidFill>
                  <a:prstClr val="black"/>
                </a:solidFill>
              </a:rPr>
              <a:t>pecific – includes detailed description of what, how and when will the goal be accomplished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M</a:t>
            </a:r>
            <a:r>
              <a:rPr lang="en-US" sz="2400" dirty="0">
                <a:solidFill>
                  <a:prstClr val="black"/>
                </a:solidFill>
              </a:rPr>
              <a:t>easurable – must be able to measure successful completion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chievable or </a:t>
            </a:r>
            <a:r>
              <a:rPr lang="en-US" sz="2400" b="1" dirty="0">
                <a:solidFill>
                  <a:prstClr val="black"/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ttainable – must be realistic in achieving within the confines of your role and include some effort to achieve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R</a:t>
            </a:r>
            <a:r>
              <a:rPr lang="en-US" sz="2400" dirty="0">
                <a:solidFill>
                  <a:prstClr val="black"/>
                </a:solidFill>
              </a:rPr>
              <a:t>elevant – must be aligned with individual, departmental and organizational objectives</a:t>
            </a: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T</a:t>
            </a:r>
            <a:r>
              <a:rPr lang="en-US" sz="2400" dirty="0">
                <a:solidFill>
                  <a:prstClr val="black"/>
                </a:solidFill>
              </a:rPr>
              <a:t>ime-bound – must have a date of expected completion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798C6-0F4F-409A-9ECD-E649DFF328D2}"/>
              </a:ext>
            </a:extLst>
          </p:cNvPr>
          <p:cNvSpPr txBox="1"/>
          <p:nvPr/>
        </p:nvSpPr>
        <p:spPr>
          <a:xfrm>
            <a:off x="1535151" y="5610731"/>
            <a:ext cx="91216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“The greater danger for most of us lies not in setting our aim too high and falling short; but in setting our aim too low and achieving our mark.”</a:t>
            </a:r>
          </a:p>
          <a:p>
            <a:r>
              <a:rPr lang="en-US" sz="1400" dirty="0">
                <a:solidFill>
                  <a:srgbClr val="002060"/>
                </a:solidFill>
              </a:rPr>
              <a:t>		--</a:t>
            </a:r>
            <a:r>
              <a:rPr lang="en-US" sz="1400" i="1" dirty="0">
                <a:solidFill>
                  <a:srgbClr val="002060"/>
                </a:solidFill>
              </a:rPr>
              <a:t>Michelangelo, sculptor, painter, architect &amp; poet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1568352-338B-482D-B3E5-4F8776EB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62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Performance Reviews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Setting Goals and Expectations – Goal Creation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3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CC3-71C4-4BD6-9BEC-9251C4CDB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57" y="2255016"/>
            <a:ext cx="10294374" cy="50225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en-US" sz="2800" dirty="0"/>
              <a:t>Common Pitfalls</a:t>
            </a:r>
          </a:p>
        </p:txBody>
      </p:sp>
      <p:graphicFrame>
        <p:nvGraphicFramePr>
          <p:cNvPr id="9" name="Group 54">
            <a:extLst>
              <a:ext uri="{FF2B5EF4-FFF2-40B4-BE49-F238E27FC236}">
                <a16:creationId xmlns:a16="http://schemas.microsoft.com/office/drawing/2014/main" id="{6B8176F9-1528-4954-99EA-52175B8A4FCB}"/>
              </a:ext>
            </a:extLst>
          </p:cNvPr>
          <p:cNvGraphicFramePr>
            <a:graphicFrameLocks noGrp="1"/>
          </p:cNvGraphicFramePr>
          <p:nvPr/>
        </p:nvGraphicFramePr>
        <p:xfrm>
          <a:off x="598457" y="2733720"/>
          <a:ext cx="10281920" cy="2314283"/>
        </p:xfrm>
        <a:graphic>
          <a:graphicData uri="http://schemas.openxmlformats.org/drawingml/2006/table">
            <a:tbl>
              <a:tblPr/>
              <a:tblGrid>
                <a:gridCol w="4569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2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3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Pitfall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Solution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Too many goals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Limit the number of goals to 2-5.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Unclear accountability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Clarify who is accountable for achieving the goal, especially important in teams or where work is highly interrelated.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Unclear expected results or measures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Clearly describe the qualities or measures of the expected results.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4538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E023D30-1BBA-4411-967F-36413D49572D}"/>
              </a:ext>
            </a:extLst>
          </p:cNvPr>
          <p:cNvGraphicFramePr>
            <a:graphicFrameLocks noGrp="1"/>
          </p:cNvGraphicFramePr>
          <p:nvPr/>
        </p:nvGraphicFramePr>
        <p:xfrm>
          <a:off x="598457" y="5048003"/>
          <a:ext cx="10281920" cy="640080"/>
        </p:xfrm>
        <a:graphic>
          <a:graphicData uri="http://schemas.openxmlformats.org/drawingml/2006/table">
            <a:tbl>
              <a:tblPr/>
              <a:tblGrid>
                <a:gridCol w="4569743">
                  <a:extLst>
                    <a:ext uri="{9D8B030D-6E8A-4147-A177-3AD203B41FA5}">
                      <a16:colId xmlns:a16="http://schemas.microsoft.com/office/drawing/2014/main" val="344066383"/>
                    </a:ext>
                  </a:extLst>
                </a:gridCol>
                <a:gridCol w="5712177">
                  <a:extLst>
                    <a:ext uri="{9D8B030D-6E8A-4147-A177-3AD203B41FA5}">
                      <a16:colId xmlns:a16="http://schemas.microsoft.com/office/drawing/2014/main" val="4061535420"/>
                    </a:ext>
                  </a:extLst>
                </a:gridCol>
              </a:tblGrid>
              <a:tr h="509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Unrealistic expectations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34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Goals should be achievable and if long-term, the goal should be broken down into small milestones.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84822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7918DD3B-9621-4B79-BD12-042A46E87824}"/>
              </a:ext>
            </a:extLst>
          </p:cNvPr>
          <p:cNvSpPr txBox="1">
            <a:spLocks/>
          </p:cNvSpPr>
          <p:nvPr/>
        </p:nvSpPr>
        <p:spPr>
          <a:xfrm>
            <a:off x="598457" y="507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41E42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Performance Reviews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Setting Goals and Expectations - Pitfalls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10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7DAE-18BC-48AA-B74E-2C3B51F4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2" y="322738"/>
            <a:ext cx="10515600" cy="1325563"/>
          </a:xfrm>
        </p:spPr>
        <p:txBody>
          <a:bodyPr/>
          <a:lstStyle/>
          <a:p>
            <a:r>
              <a:rPr lang="en-US" dirty="0"/>
              <a:t>Performance Reviews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Next Steps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5367D-3E40-4E1C-B944-598D1F08A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1848465"/>
            <a:ext cx="10403976" cy="443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Step 1: Update your Employee’s JRW (Optional) - </a:t>
            </a:r>
            <a:r>
              <a:rPr lang="en-US" sz="2400" dirty="0">
                <a:solidFill>
                  <a:prstClr val="black"/>
                </a:solidFill>
              </a:rPr>
              <a:t>Meet with your employee to review their Job Responsibilities Worksheet (JRW) and have them update the JRW in the JRW online tool and submit it for your approval. </a:t>
            </a:r>
          </a:p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Step 2: Set Goals (Due July 31) - </a:t>
            </a:r>
            <a:r>
              <a:rPr lang="en-US" sz="2400" dirty="0">
                <a:solidFill>
                  <a:prstClr val="black"/>
                </a:solidFill>
              </a:rPr>
              <a:t>Utilize the Goal Development Worksheet and work with your employee to identify 2-5 goals. Best practice for cascading goals occurs prior to setting goals in Workday.</a:t>
            </a:r>
          </a:p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Step 3: Enter Goals in Workday (Due August 31) </a:t>
            </a:r>
            <a:r>
              <a:rPr lang="en-US" sz="2400" dirty="0">
                <a:solidFill>
                  <a:prstClr val="black"/>
                </a:solidFill>
              </a:rPr>
              <a:t>– Cascade goals in Workday (optional). Workday opens August 2 for goal entry; your employee enters their goals and submits for your approval.</a:t>
            </a:r>
            <a:endParaRPr lang="en-US" sz="2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Step 4: Review your Employee’s Progress (Ongoing) </a:t>
            </a:r>
            <a:r>
              <a:rPr lang="en-US" sz="2400" dirty="0">
                <a:solidFill>
                  <a:prstClr val="black"/>
                </a:solidFill>
              </a:rPr>
              <a:t>– Meet regularly with your employee to discuss progress toward meeting goals/objectives and add/edit/update goals in Workday.</a:t>
            </a:r>
            <a:endParaRPr lang="en-US" sz="2000" b="1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9FE381-6288-4193-B7DA-E9AB777C4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21444" y="14482"/>
            <a:ext cx="1998842" cy="163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hlinkClick r:id="rId2"/>
            <a:extLst>
              <a:ext uri="{FF2B5EF4-FFF2-40B4-BE49-F238E27FC236}">
                <a16:creationId xmlns:a16="http://schemas.microsoft.com/office/drawing/2014/main" id="{A3969C99-3CCE-4C3E-9EA4-06C316ED5BA3}"/>
              </a:ext>
            </a:extLst>
          </p:cNvPr>
          <p:cNvSpPr/>
          <p:nvPr/>
        </p:nvSpPr>
        <p:spPr>
          <a:xfrm>
            <a:off x="838200" y="2581122"/>
            <a:ext cx="4725098" cy="20650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3DFB79-BC75-477C-91A7-B75672312F77}"/>
              </a:ext>
            </a:extLst>
          </p:cNvPr>
          <p:cNvSpPr txBox="1"/>
          <p:nvPr/>
        </p:nvSpPr>
        <p:spPr>
          <a:xfrm>
            <a:off x="838200" y="3198166"/>
            <a:ext cx="467794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Workday Tutorial</a:t>
            </a:r>
            <a:endParaRPr lang="en-US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B549E8-FE2C-4CAE-9F7F-5DFA0AC30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587"/>
            <a:ext cx="10515600" cy="1325563"/>
          </a:xfrm>
        </p:spPr>
        <p:txBody>
          <a:bodyPr/>
          <a:lstStyle/>
          <a:p>
            <a:r>
              <a:rPr lang="en-US" dirty="0"/>
              <a:t>Performance Reviews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Additional Resources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: Rounded Corners 1">
            <a:hlinkClick r:id="rId2"/>
            <a:extLst>
              <a:ext uri="{FF2B5EF4-FFF2-40B4-BE49-F238E27FC236}">
                <a16:creationId xmlns:a16="http://schemas.microsoft.com/office/drawing/2014/main" id="{1D32BDF5-7FF3-4620-B76D-C7E8AF95EF03}"/>
              </a:ext>
            </a:extLst>
          </p:cNvPr>
          <p:cNvSpPr/>
          <p:nvPr/>
        </p:nvSpPr>
        <p:spPr>
          <a:xfrm>
            <a:off x="6096000" y="2654710"/>
            <a:ext cx="4725098" cy="20650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097984-B304-4F89-A9B6-5E993FC38F57}"/>
              </a:ext>
            </a:extLst>
          </p:cNvPr>
          <p:cNvSpPr txBox="1"/>
          <p:nvPr/>
        </p:nvSpPr>
        <p:spPr>
          <a:xfrm>
            <a:off x="6096000" y="3271753"/>
            <a:ext cx="467794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Other Resources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94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88BDA4-A81C-4A79-979E-D8F31DB9F73A}"/>
              </a:ext>
            </a:extLst>
          </p:cNvPr>
          <p:cNvSpPr txBox="1"/>
          <p:nvPr/>
        </p:nvSpPr>
        <p:spPr>
          <a:xfrm>
            <a:off x="2913647" y="2558645"/>
            <a:ext cx="636470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Franklin Gothic Book" panose="020B0503020102020204" pitchFamily="34" charset="0"/>
              </a:rPr>
              <a:t>Jen Clouser</a:t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dirty="0">
                <a:latin typeface="Franklin Gothic Book" panose="020B0503020102020204" pitchFamily="34" charset="0"/>
              </a:rPr>
              <a:t>Human Resource Specialist</a:t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dirty="0">
                <a:latin typeface="Franklin Gothic Book" panose="020B0503020102020204" pitchFamily="34" charset="0"/>
              </a:rPr>
              <a:t>Talent Management</a:t>
            </a:r>
          </a:p>
          <a:p>
            <a:pPr algn="ctr"/>
            <a:r>
              <a:rPr lang="en-US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jel33@psu.edu</a:t>
            </a:r>
            <a:endParaRPr lang="en-US" sz="2400" u="sng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75AB85-0E73-4104-9861-F6EF13F97813}"/>
              </a:ext>
            </a:extLst>
          </p:cNvPr>
          <p:cNvSpPr txBox="1">
            <a:spLocks/>
          </p:cNvSpPr>
          <p:nvPr/>
        </p:nvSpPr>
        <p:spPr>
          <a:xfrm>
            <a:off x="838199" y="1151372"/>
            <a:ext cx="10515600" cy="660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41E42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Questions?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CBE4B-E64B-427E-ADC6-2081FAF312FE}"/>
              </a:ext>
            </a:extLst>
          </p:cNvPr>
          <p:cNvSpPr txBox="1"/>
          <p:nvPr/>
        </p:nvSpPr>
        <p:spPr>
          <a:xfrm>
            <a:off x="2768600" y="1978259"/>
            <a:ext cx="34239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Workday Tutorial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: Rounded Corners 5">
            <a:hlinkClick r:id="rId2"/>
            <a:extLst>
              <a:ext uri="{FF2B5EF4-FFF2-40B4-BE49-F238E27FC236}">
                <a16:creationId xmlns:a16="http://schemas.microsoft.com/office/drawing/2014/main" id="{616EC253-B172-4195-AFFF-863AA408DDAA}"/>
              </a:ext>
            </a:extLst>
          </p:cNvPr>
          <p:cNvSpPr/>
          <p:nvPr/>
        </p:nvSpPr>
        <p:spPr>
          <a:xfrm>
            <a:off x="5044439" y="1924165"/>
            <a:ext cx="2103120" cy="4775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A8C8DB-1F8B-4892-8EB7-BE1DF0243E31}"/>
              </a:ext>
            </a:extLst>
          </p:cNvPr>
          <p:cNvSpPr txBox="1"/>
          <p:nvPr/>
        </p:nvSpPr>
        <p:spPr>
          <a:xfrm>
            <a:off x="4384039" y="1978259"/>
            <a:ext cx="34239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Evaluation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F11C82-5A37-4F4E-9AED-D34A1B464AAD}"/>
              </a:ext>
            </a:extLst>
          </p:cNvPr>
          <p:cNvSpPr txBox="1"/>
          <p:nvPr/>
        </p:nvSpPr>
        <p:spPr>
          <a:xfrm>
            <a:off x="2083295" y="4079948"/>
            <a:ext cx="82184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>
                <a:solidFill>
                  <a:srgbClr val="555555"/>
                </a:solidFill>
                <a:effectLst/>
                <a:latin typeface="PT Sans"/>
              </a:rPr>
              <a:t>“</a:t>
            </a:r>
            <a:r>
              <a:rPr lang="en-US" sz="1600" b="0" i="1" dirty="0">
                <a:solidFill>
                  <a:srgbClr val="555555"/>
                </a:solidFill>
                <a:effectLst/>
                <a:latin typeface="PT Sans"/>
              </a:rPr>
              <a:t>It’s better to be at the bottom of the ladder you want to climb than at the top of the one you don’t.</a:t>
            </a:r>
            <a:r>
              <a:rPr lang="en-US" sz="1600" b="0" i="0" dirty="0">
                <a:solidFill>
                  <a:srgbClr val="555555"/>
                </a:solidFill>
                <a:effectLst/>
                <a:latin typeface="PT Sans"/>
              </a:rPr>
              <a:t>”</a:t>
            </a:r>
          </a:p>
          <a:p>
            <a:r>
              <a:rPr lang="en-US" sz="1600" b="0" i="0" dirty="0">
                <a:solidFill>
                  <a:srgbClr val="555555"/>
                </a:solidFill>
                <a:effectLst/>
                <a:latin typeface="PT Sans"/>
              </a:rPr>
              <a:t>– Stephen Kellogg</a:t>
            </a:r>
            <a:endParaRPr lang="en-US" sz="1600" i="1" dirty="0">
              <a:solidFill>
                <a:srgbClr val="00206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0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0326-FEF0-40C1-A8DC-D02CA110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48E3E-BD7B-4AA9-B327-73524977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4131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are in a room with multiple people or have signed in using only your first name, please send an email to Talent Management (talentmgmt@psu.edu).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8AF7-D33F-461C-903F-B2E29FBC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 items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E6A981-F21B-4722-8216-1752A3354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297" y="18350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Session is being recorded.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Use the chat box to ask questions at any time.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Please silence phones and minimize background noise.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Inform your co-workers that you’re attending this session.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BB96AE2-9FAD-4082-B56C-C36308541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6700" y="3440430"/>
            <a:ext cx="571500" cy="5715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A2BD781-D4A1-476E-90BB-34DD87D2A5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981" y="2707160"/>
            <a:ext cx="409575" cy="51435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BADC8952-8C7D-465F-ACA4-2B1754BBD4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6700" y="1957603"/>
            <a:ext cx="571500" cy="5715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E9D43A1-97D1-430D-BB05-B4A274197B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6700" y="4242280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4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7AAE4A-4FBF-425D-8450-06FD7A42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14" y="508493"/>
            <a:ext cx="6478473" cy="1325563"/>
          </a:xfrm>
        </p:spPr>
        <p:txBody>
          <a:bodyPr/>
          <a:lstStyle/>
          <a:p>
            <a:r>
              <a:rPr lang="en-US" dirty="0"/>
              <a:t>Today will help you 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0E7D16-5037-4813-BBF1-90B6EC20C75C}"/>
              </a:ext>
            </a:extLst>
          </p:cNvPr>
          <p:cNvSpPr/>
          <p:nvPr/>
        </p:nvSpPr>
        <p:spPr>
          <a:xfrm>
            <a:off x="649914" y="2893967"/>
            <a:ext cx="491490" cy="49149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CB94A5-CC83-46C7-B212-7F0730FE076C}"/>
              </a:ext>
            </a:extLst>
          </p:cNvPr>
          <p:cNvSpPr/>
          <p:nvPr/>
        </p:nvSpPr>
        <p:spPr>
          <a:xfrm>
            <a:off x="661344" y="3642633"/>
            <a:ext cx="491490" cy="49149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48D841-B116-489E-B471-4F0565208402}"/>
              </a:ext>
            </a:extLst>
          </p:cNvPr>
          <p:cNvSpPr/>
          <p:nvPr/>
        </p:nvSpPr>
        <p:spPr>
          <a:xfrm>
            <a:off x="661344" y="2139587"/>
            <a:ext cx="491490" cy="49149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4CC56F-24B7-4D54-BE84-586B8FB85245}"/>
              </a:ext>
            </a:extLst>
          </p:cNvPr>
          <p:cNvSpPr/>
          <p:nvPr/>
        </p:nvSpPr>
        <p:spPr>
          <a:xfrm>
            <a:off x="1328147" y="2288077"/>
            <a:ext cx="8591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effective performance management and recognize its importance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BA56C7-56C0-432E-B1D2-EA52DC4DBDB3}"/>
              </a:ext>
            </a:extLst>
          </p:cNvPr>
          <p:cNvSpPr/>
          <p:nvPr/>
        </p:nvSpPr>
        <p:spPr>
          <a:xfrm>
            <a:off x="1328147" y="3014984"/>
            <a:ext cx="8195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Identify your role and responsibilities related to performance management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80A1A-E726-429D-9AC9-079FA1AF2D0E}"/>
              </a:ext>
            </a:extLst>
          </p:cNvPr>
          <p:cNvSpPr/>
          <p:nvPr/>
        </p:nvSpPr>
        <p:spPr>
          <a:xfrm>
            <a:off x="1328147" y="3754273"/>
            <a:ext cx="39776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best practices of goal setting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55D533E-3EB6-494B-9371-4E4E8F4BB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647" y="1935900"/>
            <a:ext cx="571500" cy="5715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A8CAEDF9-9649-49E1-9198-D0E113F3E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647" y="2643147"/>
            <a:ext cx="571500" cy="5715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BCA47A53-D38C-4A12-8463-2C23F8B71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647" y="3408318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5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BFDC586C-F1F8-4EFC-8307-BEA75A826469}"/>
              </a:ext>
            </a:extLst>
          </p:cNvPr>
          <p:cNvSpPr txBox="1">
            <a:spLocks/>
          </p:cNvSpPr>
          <p:nvPr/>
        </p:nvSpPr>
        <p:spPr>
          <a:xfrm>
            <a:off x="838198" y="5301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41E42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Performance Management</a:t>
            </a:r>
            <a:endParaRPr lang="en-US" dirty="0">
              <a:solidFill>
                <a:schemeClr val="accent1"/>
              </a:solidFill>
              <a:latin typeface="Franklin Gothic Demi" panose="020B0703020102020204" pitchFamily="34" charset="0"/>
            </a:endParaRPr>
          </a:p>
          <a:p>
            <a:r>
              <a:rPr lang="en-US" sz="3600" dirty="0">
                <a:solidFill>
                  <a:schemeClr val="accent1"/>
                </a:solidFill>
              </a:rPr>
              <a:t>A Definition</a:t>
            </a:r>
            <a:endParaRPr lang="en-US" sz="3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DFFB328-B4B3-4CA2-951E-00BA4EF48DFE}"/>
              </a:ext>
            </a:extLst>
          </p:cNvPr>
          <p:cNvSpPr/>
          <p:nvPr/>
        </p:nvSpPr>
        <p:spPr>
          <a:xfrm>
            <a:off x="838198" y="2380620"/>
            <a:ext cx="1024496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Performance Management is a continuous process of identifying</a:t>
            </a:r>
            <a:r>
              <a:rPr lang="en-US" sz="3200">
                <a:solidFill>
                  <a:prstClr val="black"/>
                </a:solidFill>
                <a:latin typeface="Franklin Gothic Book" panose="020B0503020102020204" pitchFamily="34" charset="0"/>
              </a:rPr>
              <a:t>, measuring, </a:t>
            </a:r>
            <a:r>
              <a:rPr lang="en-US" sz="3200" dirty="0">
                <a:solidFill>
                  <a:prstClr val="black"/>
                </a:solidFill>
                <a:latin typeface="Franklin Gothic Book" panose="020B0503020102020204" pitchFamily="34" charset="0"/>
              </a:rPr>
              <a:t>and developing the performance of individuals and teams and aligning performance with the strategic goals of the organizations.</a:t>
            </a:r>
          </a:p>
          <a:p>
            <a:endParaRPr lang="en-US" sz="32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endParaRPr lang="en-US" sz="32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r>
              <a:rPr lang="en-US" sz="1400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Armstrong’s Handbook of Performance Management: An Evidence-based Guide to Delivering High Performance (6</a:t>
            </a:r>
            <a:r>
              <a:rPr lang="en-US" sz="1400" baseline="30000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1400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Edition)</a:t>
            </a:r>
          </a:p>
        </p:txBody>
      </p:sp>
    </p:spTree>
    <p:extLst>
      <p:ext uri="{BB962C8B-B14F-4D97-AF65-F5344CB8AC3E}">
        <p14:creationId xmlns:p14="http://schemas.microsoft.com/office/powerpoint/2010/main" val="243966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2811" y="584525"/>
            <a:ext cx="7947892" cy="944730"/>
          </a:xfrm>
        </p:spPr>
        <p:txBody>
          <a:bodyPr>
            <a:noAutofit/>
          </a:bodyPr>
          <a:lstStyle/>
          <a:p>
            <a:r>
              <a:rPr lang="en-US" dirty="0"/>
              <a:t>Performance Management</a:t>
            </a:r>
            <a:br>
              <a:rPr lang="en-US" sz="4000" dirty="0"/>
            </a:br>
            <a:endParaRPr lang="en-US" sz="4000" b="0" dirty="0">
              <a:solidFill>
                <a:schemeClr val="accent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4294967295"/>
          </p:nvPr>
        </p:nvSpPr>
        <p:spPr>
          <a:xfrm>
            <a:off x="622811" y="1374639"/>
            <a:ext cx="9929767" cy="32465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Organizational Benefits 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Clear Expectations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eliminate confusion related to responsibilities and deliverables</a:t>
            </a:r>
          </a:p>
          <a:p>
            <a:pPr marL="0" indent="0">
              <a:buNone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Alignment with Organizational Goals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effectively execute strategy</a:t>
            </a:r>
          </a:p>
          <a:p>
            <a:pPr marL="0" indent="0">
              <a:buNone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Engaged Employees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improve job satisfaction and retention</a:t>
            </a:r>
          </a:p>
          <a:p>
            <a:pPr marL="0" indent="0">
              <a:buNone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Strong Talent Pool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improve performance of groups and individuals and identify top performers to develop succession plans</a:t>
            </a:r>
          </a:p>
          <a:p>
            <a:pPr marL="0" indent="0">
              <a:buNone/>
            </a:pP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Talent Strategy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identify skill gaps and establish recruitment strategy</a:t>
            </a:r>
          </a:p>
        </p:txBody>
      </p:sp>
    </p:spTree>
    <p:extLst>
      <p:ext uri="{BB962C8B-B14F-4D97-AF65-F5344CB8AC3E}">
        <p14:creationId xmlns:p14="http://schemas.microsoft.com/office/powerpoint/2010/main" val="261794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19FA-86D7-4DC0-A5DD-CD1D5543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208" y="343563"/>
            <a:ext cx="10705733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Effective Performance Management Involves Everyone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0E9F0-5FF9-4A06-8927-F9C7AEDA4A7D}"/>
              </a:ext>
            </a:extLst>
          </p:cNvPr>
          <p:cNvSpPr txBox="1"/>
          <p:nvPr/>
        </p:nvSpPr>
        <p:spPr>
          <a:xfrm>
            <a:off x="7706132" y="1925211"/>
            <a:ext cx="254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Employee: </a:t>
            </a:r>
            <a:br>
              <a:rPr lang="en-US" dirty="0"/>
            </a:br>
            <a:r>
              <a:rPr lang="en-US" dirty="0"/>
              <a:t>“Owns the process”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60828-EC7A-49D1-9127-53F87F1A3D3C}"/>
              </a:ext>
            </a:extLst>
          </p:cNvPr>
          <p:cNvSpPr txBox="1"/>
          <p:nvPr/>
        </p:nvSpPr>
        <p:spPr>
          <a:xfrm>
            <a:off x="7954297" y="4968261"/>
            <a:ext cx="254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Leader: </a:t>
            </a:r>
            <a:br>
              <a:rPr lang="en-US" dirty="0"/>
            </a:br>
            <a:r>
              <a:rPr lang="en-US" dirty="0"/>
              <a:t>“Champions the process”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26840-762B-4FD7-92D8-6458A38BEBAD}"/>
              </a:ext>
            </a:extLst>
          </p:cNvPr>
          <p:cNvSpPr txBox="1"/>
          <p:nvPr/>
        </p:nvSpPr>
        <p:spPr>
          <a:xfrm>
            <a:off x="1481422" y="1925211"/>
            <a:ext cx="254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Manager: </a:t>
            </a:r>
            <a:br>
              <a:rPr lang="en-US" dirty="0"/>
            </a:br>
            <a:r>
              <a:rPr lang="en-US" dirty="0"/>
              <a:t>“Partners in the process”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4E3D1-09A8-4987-87DA-711D5A5D70B4}"/>
              </a:ext>
            </a:extLst>
          </p:cNvPr>
          <p:cNvSpPr txBox="1"/>
          <p:nvPr/>
        </p:nvSpPr>
        <p:spPr>
          <a:xfrm>
            <a:off x="1481421" y="4968260"/>
            <a:ext cx="254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Human Resources: </a:t>
            </a:r>
            <a:br>
              <a:rPr lang="en-US" dirty="0"/>
            </a:br>
            <a:r>
              <a:rPr lang="en-US" dirty="0"/>
              <a:t>“Supports the process”</a:t>
            </a:r>
          </a:p>
        </p:txBody>
      </p:sp>
      <p:pic>
        <p:nvPicPr>
          <p:cNvPr id="9" name="Picture 8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981FF47-487C-46A7-A1CD-2A148383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27853" y="1925211"/>
            <a:ext cx="3926444" cy="392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9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1E71-B1E7-4CBD-843F-F87C248C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8546"/>
            <a:ext cx="10515600" cy="1325563"/>
          </a:xfrm>
        </p:spPr>
        <p:txBody>
          <a:bodyPr/>
          <a:lstStyle/>
          <a:p>
            <a:r>
              <a:rPr lang="en-US" dirty="0"/>
              <a:t>Performance Reviews</a:t>
            </a:r>
            <a:br>
              <a:rPr lang="en-US" dirty="0"/>
            </a:br>
            <a:r>
              <a:rPr lang="en-US" sz="3600" dirty="0">
                <a:solidFill>
                  <a:schemeClr val="accent1"/>
                </a:solidFill>
              </a:rPr>
              <a:t>Principles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6B23562-B321-4078-ACE2-5D9521E4F00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005999"/>
          <a:ext cx="9629610" cy="374752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604693840"/>
                    </a:ext>
                  </a:extLst>
                </a:gridCol>
                <a:gridCol w="9096210">
                  <a:extLst>
                    <a:ext uri="{9D8B030D-6E8A-4147-A177-3AD203B41FA5}">
                      <a16:colId xmlns:a16="http://schemas.microsoft.com/office/drawing/2014/main" val="3789302613"/>
                    </a:ext>
                  </a:extLst>
                </a:gridCol>
              </a:tblGrid>
              <a:tr h="639324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Should be an ongoing process of setting expectations, executing plans, and evaluating results.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28705"/>
                  </a:ext>
                </a:extLst>
              </a:tr>
              <a:tr h="639324">
                <a:tc>
                  <a:txBody>
                    <a:bodyPr/>
                    <a:lstStyle/>
                    <a:p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Expectations should be explicit and mutually understood.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62609"/>
                  </a:ext>
                </a:extLst>
              </a:tr>
              <a:tr h="639324">
                <a:tc>
                  <a:txBody>
                    <a:bodyPr/>
                    <a:lstStyle/>
                    <a:p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Engagement is increased when people are involved in planning the work.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004866"/>
                  </a:ext>
                </a:extLst>
              </a:tr>
              <a:tr h="639324">
                <a:tc>
                  <a:txBody>
                    <a:bodyPr/>
                    <a:lstStyle/>
                    <a:p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How work gets accomplished is as important as what get accomplished.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140356"/>
                  </a:ext>
                </a:extLst>
              </a:tr>
              <a:tr h="639324">
                <a:tc>
                  <a:txBody>
                    <a:bodyPr/>
                    <a:lstStyle/>
                    <a:p>
                      <a:r>
                        <a:rPr lang="en-US" sz="2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Regular, honest feedback increases understanding and positive performance.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43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85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AD5C-1076-4A14-97FD-D2BC70E5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Reviews</a:t>
            </a:r>
            <a:br>
              <a:rPr lang="en-US"/>
            </a:br>
            <a:r>
              <a:rPr lang="en-US" sz="3600" b="0">
                <a:solidFill>
                  <a:schemeClr val="accent1"/>
                </a:solidFill>
              </a:rPr>
              <a:t>Key Activities</a:t>
            </a:r>
            <a:endParaRPr lang="en-US" b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ACDCE5-5922-4AEF-AB04-430C11C8F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8251" y="1690688"/>
          <a:ext cx="10009281" cy="4060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773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1A59BABA2614295688B25F0BBE80B" ma:contentTypeVersion="10" ma:contentTypeDescription="Create a new document." ma:contentTypeScope="" ma:versionID="2c2e29b846411cb4c677dacb9dd27419">
  <xsd:schema xmlns:xsd="http://www.w3.org/2001/XMLSchema" xmlns:xs="http://www.w3.org/2001/XMLSchema" xmlns:p="http://schemas.microsoft.com/office/2006/metadata/properties" xmlns:ns2="21470a7c-e587-4a96-ae0e-187dfd0410cf" xmlns:ns3="9b18e642-6b44-4257-b4d7-e2c67e57adc3" targetNamespace="http://schemas.microsoft.com/office/2006/metadata/properties" ma:root="true" ma:fieldsID="56c2e9499e7c817d3250d27a0fb65ec7" ns2:_="" ns3:_="">
    <xsd:import namespace="21470a7c-e587-4a96-ae0e-187dfd0410cf"/>
    <xsd:import namespace="9b18e642-6b44-4257-b4d7-e2c67e57ad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0a7c-e587-4a96-ae0e-187dfd0410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8e642-6b44-4257-b4d7-e2c67e57adc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DD5C59-0222-4F6A-9BD1-FD5BF32788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01C76B-F5D5-4598-AC7E-CF73C4CC861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1470a7c-e587-4a96-ae0e-187dfd0410c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19E1A7-6DBE-486C-9618-31F30F4C42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70a7c-e587-4a96-ae0e-187dfd0410cf"/>
    <ds:schemaRef ds:uri="9b18e642-6b44-4257-b4d7-e2c67e57ad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17672</TotalTime>
  <Words>1283</Words>
  <Application>Microsoft Office PowerPoint</Application>
  <PresentationFormat>Widescreen</PresentationFormat>
  <Paragraphs>144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Franklin Gothic Book</vt:lpstr>
      <vt:lpstr>Franklin Gothic Demi</vt:lpstr>
      <vt:lpstr>Franklin Gothic Medium</vt:lpstr>
      <vt:lpstr>Open Sans</vt:lpstr>
      <vt:lpstr>PT Sans</vt:lpstr>
      <vt:lpstr>Wingdings</vt:lpstr>
      <vt:lpstr>Office Theme</vt:lpstr>
      <vt:lpstr>Performance Review Process Setting Goals &amp; Expectations Managers</vt:lpstr>
      <vt:lpstr>Welcome</vt:lpstr>
      <vt:lpstr>Housekeeping items</vt:lpstr>
      <vt:lpstr>Today will help you to</vt:lpstr>
      <vt:lpstr>PowerPoint Presentation</vt:lpstr>
      <vt:lpstr>Performance Management </vt:lpstr>
      <vt:lpstr>Effective Performance Management Involves Everyone</vt:lpstr>
      <vt:lpstr>Performance Reviews Principles</vt:lpstr>
      <vt:lpstr>Performance Reviews Key Activities</vt:lpstr>
      <vt:lpstr>Performance Reviews Roles</vt:lpstr>
      <vt:lpstr>Performance Reviews Update JRW (optional)</vt:lpstr>
      <vt:lpstr>Performance Reviews Setting Goals and Expectations - Strategy</vt:lpstr>
      <vt:lpstr>Set Goals Setting Goals and Expectations – Cascading Goals</vt:lpstr>
      <vt:lpstr>Performance Reviews Setting Goals and Expectations – Goal Creation</vt:lpstr>
      <vt:lpstr>Common Pitfalls</vt:lpstr>
      <vt:lpstr>Performance Reviews Next Steps</vt:lpstr>
      <vt:lpstr>Performance Reviews Additional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 End-of-Year Review</dc:title>
  <dc:creator>mak42@om.psu.edu</dc:creator>
  <cp:lastModifiedBy>Clouser, Jennifer</cp:lastModifiedBy>
  <cp:revision>49</cp:revision>
  <cp:lastPrinted>2019-02-27T15:33:53Z</cp:lastPrinted>
  <dcterms:created xsi:type="dcterms:W3CDTF">2019-02-26T14:41:46Z</dcterms:created>
  <dcterms:modified xsi:type="dcterms:W3CDTF">2021-07-30T19:14:28Z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0x0101006971A59BABA2614295688B25F0BBE80B</vt:lpwstr>
  </property>
</Properties>
</file>