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E"/>
    <a:srgbClr val="99CC00"/>
    <a:srgbClr val="315470"/>
    <a:srgbClr val="041E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546" autoAdjust="0"/>
  </p:normalViewPr>
  <p:slideViewPr>
    <p:cSldViewPr snapToGrid="0">
      <p:cViewPr varScale="1">
        <p:scale>
          <a:sx n="58" d="100"/>
          <a:sy n="58" d="100"/>
        </p:scale>
        <p:origin x="1092" y="60"/>
      </p:cViewPr>
      <p:guideLst/>
    </p:cSldViewPr>
  </p:slideViewPr>
  <p:notesTextViewPr>
    <p:cViewPr>
      <p:scale>
        <a:sx n="3" d="2"/>
        <a:sy n="3" d="2"/>
      </p:scale>
      <p:origin x="0" y="0"/>
    </p:cViewPr>
  </p:notesTextViewPr>
  <p:notesViewPr>
    <p:cSldViewPr snapToGrid="0">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A71E22-3973-4596-9455-E97D83FD2A83}" type="datetimeFigureOut">
              <a:rPr lang="en-US" smtClean="0"/>
              <a:t>3/21/2019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D67A0-2799-44E8-95EA-FEBF222F6656}" type="slidenum">
              <a:rPr lang="en-US" smtClean="0"/>
              <a:t>‹#›</a:t>
            </a:fld>
            <a:endParaRPr lang="en-US"/>
          </a:p>
        </p:txBody>
      </p:sp>
    </p:spTree>
    <p:extLst>
      <p:ext uri="{BB962C8B-B14F-4D97-AF65-F5344CB8AC3E}">
        <p14:creationId xmlns:p14="http://schemas.microsoft.com/office/powerpoint/2010/main" val="2450130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solidFill>
                  <a:srgbClr val="000000"/>
                </a:solidFill>
              </a:rPr>
              <a:t>Provide feedback ON-GOING to your employees– throughout the year– formally and informally</a:t>
            </a:r>
          </a:p>
          <a:p>
            <a:pPr>
              <a:spcBef>
                <a:spcPct val="0"/>
              </a:spcBef>
            </a:pPr>
            <a:endParaRPr lang="en-US" altLang="en-US" dirty="0">
              <a:solidFill>
                <a:srgbClr val="000000"/>
              </a:solidFill>
            </a:endParaRPr>
          </a:p>
          <a:p>
            <a:pPr>
              <a:spcBef>
                <a:spcPct val="0"/>
              </a:spcBef>
            </a:pPr>
            <a:r>
              <a:rPr lang="en-US" altLang="en-US" dirty="0">
                <a:solidFill>
                  <a:srgbClr val="000000"/>
                </a:solidFill>
              </a:rPr>
              <a:t>Plan your feedback</a:t>
            </a:r>
          </a:p>
          <a:p>
            <a:pPr>
              <a:spcBef>
                <a:spcPct val="0"/>
              </a:spcBef>
            </a:pPr>
            <a:endParaRPr lang="en-US" altLang="en-US" dirty="0">
              <a:solidFill>
                <a:srgbClr val="000000"/>
              </a:solidFill>
            </a:endParaRPr>
          </a:p>
          <a:p>
            <a:pPr>
              <a:spcBef>
                <a:spcPct val="0"/>
              </a:spcBef>
            </a:pPr>
            <a:r>
              <a:rPr lang="en-US" altLang="en-US" dirty="0">
                <a:solidFill>
                  <a:srgbClr val="000000"/>
                </a:solidFill>
              </a:rPr>
              <a:t>No surprises- especially during the End-of-Year Review</a:t>
            </a:r>
          </a:p>
          <a:p>
            <a:endParaRPr lang="en-US" dirty="0"/>
          </a:p>
        </p:txBody>
      </p:sp>
      <p:sp>
        <p:nvSpPr>
          <p:cNvPr id="4" name="Slide Number Placeholder 3"/>
          <p:cNvSpPr>
            <a:spLocks noGrp="1"/>
          </p:cNvSpPr>
          <p:nvPr>
            <p:ph type="sldNum" sz="quarter" idx="5"/>
          </p:nvPr>
        </p:nvSpPr>
        <p:spPr/>
        <p:txBody>
          <a:bodyPr/>
          <a:lstStyle/>
          <a:p>
            <a:fld id="{525D67A0-2799-44E8-95EA-FEBF222F6656}" type="slidenum">
              <a:rPr lang="en-US" smtClean="0"/>
              <a:t>8</a:t>
            </a:fld>
            <a:endParaRPr lang="en-US"/>
          </a:p>
        </p:txBody>
      </p:sp>
    </p:spTree>
    <p:extLst>
      <p:ext uri="{BB962C8B-B14F-4D97-AF65-F5344CB8AC3E}">
        <p14:creationId xmlns:p14="http://schemas.microsoft.com/office/powerpoint/2010/main" val="805067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these questions is to be clear and specific with feedback instead of vague and unclear.</a:t>
            </a:r>
          </a:p>
        </p:txBody>
      </p:sp>
      <p:sp>
        <p:nvSpPr>
          <p:cNvPr id="4" name="Slide Number Placeholder 3"/>
          <p:cNvSpPr>
            <a:spLocks noGrp="1"/>
          </p:cNvSpPr>
          <p:nvPr>
            <p:ph type="sldNum" sz="quarter" idx="5"/>
          </p:nvPr>
        </p:nvSpPr>
        <p:spPr/>
        <p:txBody>
          <a:bodyPr/>
          <a:lstStyle/>
          <a:p>
            <a:fld id="{525D67A0-2799-44E8-95EA-FEBF222F6656}" type="slidenum">
              <a:rPr lang="en-US" smtClean="0"/>
              <a:t>9</a:t>
            </a:fld>
            <a:endParaRPr lang="en-US"/>
          </a:p>
        </p:txBody>
      </p:sp>
    </p:spTree>
    <p:extLst>
      <p:ext uri="{BB962C8B-B14F-4D97-AF65-F5344CB8AC3E}">
        <p14:creationId xmlns:p14="http://schemas.microsoft.com/office/powerpoint/2010/main" val="422152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Century Gothic" panose="020B0502020202020204" pitchFamily="34" charset="0"/>
              </a:rPr>
              <a:t>The three-rating scale is simple to communicate and allows for honest communication of employee effectiveness while maintaining flexibility to differentiate performance.</a:t>
            </a:r>
          </a:p>
          <a:p>
            <a:endParaRPr lang="en-US" dirty="0"/>
          </a:p>
        </p:txBody>
      </p:sp>
      <p:sp>
        <p:nvSpPr>
          <p:cNvPr id="4" name="Slide Number Placeholder 3"/>
          <p:cNvSpPr>
            <a:spLocks noGrp="1"/>
          </p:cNvSpPr>
          <p:nvPr>
            <p:ph type="sldNum" sz="quarter" idx="5"/>
          </p:nvPr>
        </p:nvSpPr>
        <p:spPr/>
        <p:txBody>
          <a:bodyPr/>
          <a:lstStyle/>
          <a:p>
            <a:fld id="{525D67A0-2799-44E8-95EA-FEBF222F6656}" type="slidenum">
              <a:rPr lang="en-US" smtClean="0"/>
              <a:t>12</a:t>
            </a:fld>
            <a:endParaRPr lang="en-US"/>
          </a:p>
        </p:txBody>
      </p:sp>
    </p:spTree>
    <p:extLst>
      <p:ext uri="{BB962C8B-B14F-4D97-AF65-F5344CB8AC3E}">
        <p14:creationId xmlns:p14="http://schemas.microsoft.com/office/powerpoint/2010/main" val="220885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dirty="0">
                <a:solidFill>
                  <a:srgbClr val="000000"/>
                </a:solidFill>
              </a:rPr>
              <a:t>Remember! The End-of-Year Review conversation should be a brief summary of what was– and then move into a future-based conversation regarding next year’s goals and opportunities for growth and development.</a:t>
            </a:r>
          </a:p>
          <a:p>
            <a:pPr eaLnBrk="1" hangingPunct="1">
              <a:spcBef>
                <a:spcPct val="0"/>
              </a:spcBef>
            </a:pPr>
            <a:endParaRPr lang="en-US" altLang="en-US" sz="1200" dirty="0">
              <a:solidFill>
                <a:srgbClr val="000000"/>
              </a:solidFill>
            </a:endParaRPr>
          </a:p>
          <a:p>
            <a:pPr eaLnBrk="1" hangingPunct="1">
              <a:spcBef>
                <a:spcPct val="0"/>
              </a:spcBef>
            </a:pPr>
            <a:r>
              <a:rPr lang="en-US" altLang="en-US" sz="1200" dirty="0">
                <a:solidFill>
                  <a:srgbClr val="000000"/>
                </a:solidFill>
              </a:rPr>
              <a:t>Feel free to ask for feedback from others who would be able to offer comprehensive and helpful information from their interactions with each of your employees.</a:t>
            </a:r>
          </a:p>
          <a:p>
            <a:pPr eaLnBrk="1" hangingPunct="1">
              <a:spcBef>
                <a:spcPct val="0"/>
              </a:spcBef>
            </a:pPr>
            <a:endParaRPr lang="en-US" altLang="en-US" sz="1200" dirty="0">
              <a:solidFill>
                <a:srgbClr val="000000"/>
              </a:solidFill>
            </a:endParaRPr>
          </a:p>
          <a:p>
            <a:pPr eaLnBrk="1" hangingPunct="1">
              <a:spcBef>
                <a:spcPct val="0"/>
              </a:spcBef>
            </a:pPr>
            <a:r>
              <a:rPr lang="en-US" altLang="en-US" sz="1200" dirty="0">
                <a:solidFill>
                  <a:srgbClr val="000000"/>
                </a:solidFill>
              </a:rPr>
              <a:t>se the employee’s self-appraisal as a data source!</a:t>
            </a:r>
          </a:p>
          <a:p>
            <a:endParaRPr lang="en-US" dirty="0"/>
          </a:p>
        </p:txBody>
      </p:sp>
      <p:sp>
        <p:nvSpPr>
          <p:cNvPr id="4" name="Slide Number Placeholder 3"/>
          <p:cNvSpPr>
            <a:spLocks noGrp="1"/>
          </p:cNvSpPr>
          <p:nvPr>
            <p:ph type="sldNum" sz="quarter" idx="5"/>
          </p:nvPr>
        </p:nvSpPr>
        <p:spPr/>
        <p:txBody>
          <a:bodyPr/>
          <a:lstStyle/>
          <a:p>
            <a:fld id="{525D67A0-2799-44E8-95EA-FEBF222F6656}" type="slidenum">
              <a:rPr lang="en-US" smtClean="0"/>
              <a:t>18</a:t>
            </a:fld>
            <a:endParaRPr lang="en-US"/>
          </a:p>
        </p:txBody>
      </p:sp>
    </p:spTree>
    <p:extLst>
      <p:ext uri="{BB962C8B-B14F-4D97-AF65-F5344CB8AC3E}">
        <p14:creationId xmlns:p14="http://schemas.microsoft.com/office/powerpoint/2010/main" val="1347430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03A37-5C93-4042-953F-788DF35CCAF3}"/>
              </a:ext>
            </a:extLst>
          </p:cNvPr>
          <p:cNvSpPr>
            <a:spLocks noGrp="1"/>
          </p:cNvSpPr>
          <p:nvPr>
            <p:ph type="ctrTitle"/>
          </p:nvPr>
        </p:nvSpPr>
        <p:spPr>
          <a:xfrm>
            <a:off x="1524000" y="1122363"/>
            <a:ext cx="9144000" cy="2387600"/>
          </a:xfrm>
        </p:spPr>
        <p:txBody>
          <a:bodyPr anchor="b">
            <a:normAutofit/>
          </a:bodyPr>
          <a:lstStyle>
            <a:lvl1pPr algn="ctr">
              <a:defRPr sz="5400">
                <a:solidFill>
                  <a:srgbClr val="041E42"/>
                </a:solidFill>
                <a:latin typeface="Franklin Gothic Medium"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C1D09D3D-7317-4D42-AE4D-F995DEBE7FB0}"/>
              </a:ext>
            </a:extLst>
          </p:cNvPr>
          <p:cNvSpPr>
            <a:spLocks noGrp="1"/>
          </p:cNvSpPr>
          <p:nvPr>
            <p:ph type="subTitle" idx="1"/>
          </p:nvPr>
        </p:nvSpPr>
        <p:spPr>
          <a:xfrm>
            <a:off x="1524000" y="3602038"/>
            <a:ext cx="9144000" cy="1655762"/>
          </a:xfrm>
        </p:spPr>
        <p:txBody>
          <a:bodyPr/>
          <a:lstStyle>
            <a:lvl1pPr marL="0" indent="0" algn="ctr">
              <a:buNone/>
              <a:defRPr sz="2400">
                <a:solidFill>
                  <a:srgbClr val="009CD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5E365CC-40AB-42DB-B462-95B87AFC46EB}"/>
              </a:ext>
            </a:extLst>
          </p:cNvPr>
          <p:cNvSpPr>
            <a:spLocks noGrp="1"/>
          </p:cNvSpPr>
          <p:nvPr>
            <p:ph type="dt" sz="half" idx="10"/>
          </p:nvPr>
        </p:nvSpPr>
        <p:spPr/>
        <p:txBody>
          <a:bodyPr/>
          <a:lstStyle/>
          <a:p>
            <a:fld id="{6719382F-E6A7-4485-80C4-E3188B1CEDFC}" type="datetimeFigureOut">
              <a:rPr lang="en-US" smtClean="0"/>
              <a:t>3/21/2019</a:t>
            </a:fld>
            <a:endParaRPr lang="en-US"/>
          </a:p>
        </p:txBody>
      </p:sp>
      <p:sp>
        <p:nvSpPr>
          <p:cNvPr id="5" name="Footer Placeholder 4">
            <a:extLst>
              <a:ext uri="{FF2B5EF4-FFF2-40B4-BE49-F238E27FC236}">
                <a16:creationId xmlns:a16="http://schemas.microsoft.com/office/drawing/2014/main" id="{B758D684-ABE8-4094-8E0D-5EA1F7FC9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BB23B-90AC-4E51-AB67-55283CF1F0F7}"/>
              </a:ext>
            </a:extLst>
          </p:cNvPr>
          <p:cNvSpPr>
            <a:spLocks noGrp="1"/>
          </p:cNvSpPr>
          <p:nvPr>
            <p:ph type="sldNum" sz="quarter" idx="12"/>
          </p:nvPr>
        </p:nvSpPr>
        <p:spPr/>
        <p:txBody>
          <a:bodyPr/>
          <a:lstStyle/>
          <a:p>
            <a:fld id="{CDF63609-6A26-4368-B38D-D034F7F1689B}" type="slidenum">
              <a:rPr lang="en-US" smtClean="0"/>
              <a:t>‹#›</a:t>
            </a:fld>
            <a:endParaRPr lang="en-US"/>
          </a:p>
        </p:txBody>
      </p:sp>
      <p:pic>
        <p:nvPicPr>
          <p:cNvPr id="11" name="Picture 10">
            <a:extLst>
              <a:ext uri="{FF2B5EF4-FFF2-40B4-BE49-F238E27FC236}">
                <a16:creationId xmlns:a16="http://schemas.microsoft.com/office/drawing/2014/main" id="{7EDFD730-66BB-4AA8-A64C-CD2778D35A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42663" y="5291860"/>
            <a:ext cx="2506673" cy="1030430"/>
          </a:xfrm>
          <a:prstGeom prst="rect">
            <a:avLst/>
          </a:prstGeom>
        </p:spPr>
      </p:pic>
    </p:spTree>
    <p:extLst>
      <p:ext uri="{BB962C8B-B14F-4D97-AF65-F5344CB8AC3E}">
        <p14:creationId xmlns:p14="http://schemas.microsoft.com/office/powerpoint/2010/main" val="378307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443F-50D0-4987-BC5B-085FD94A3467}"/>
              </a:ext>
            </a:extLst>
          </p:cNvPr>
          <p:cNvSpPr>
            <a:spLocks noGrp="1"/>
          </p:cNvSpPr>
          <p:nvPr>
            <p:ph type="title"/>
          </p:nvPr>
        </p:nvSpPr>
        <p:spPr/>
        <p:txBody>
          <a:bodyPr/>
          <a:lstStyle>
            <a:lvl1pPr>
              <a:defRPr>
                <a:solidFill>
                  <a:srgbClr val="041E42"/>
                </a:solidFill>
                <a:latin typeface="Franklin Gothic Book" panose="020B05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CADC7D0-9A90-4BCC-A654-93F5370C01F8}"/>
              </a:ext>
            </a:extLst>
          </p:cNvPr>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842B3A5-8BCA-4BF0-821D-E0AE86ED9C0F}"/>
              </a:ext>
            </a:extLst>
          </p:cNvPr>
          <p:cNvSpPr>
            <a:spLocks noGrp="1"/>
          </p:cNvSpPr>
          <p:nvPr>
            <p:ph type="dt" sz="half" idx="10"/>
          </p:nvPr>
        </p:nvSpPr>
        <p:spPr/>
        <p:txBody>
          <a:bodyPr/>
          <a:lstStyle/>
          <a:p>
            <a:fld id="{6719382F-E6A7-4485-80C4-E3188B1CEDFC}" type="datetimeFigureOut">
              <a:rPr lang="en-US" smtClean="0"/>
              <a:t>3/21/2019</a:t>
            </a:fld>
            <a:endParaRPr lang="en-US"/>
          </a:p>
        </p:txBody>
      </p:sp>
      <p:sp>
        <p:nvSpPr>
          <p:cNvPr id="5" name="Footer Placeholder 4">
            <a:extLst>
              <a:ext uri="{FF2B5EF4-FFF2-40B4-BE49-F238E27FC236}">
                <a16:creationId xmlns:a16="http://schemas.microsoft.com/office/drawing/2014/main" id="{357CAD8E-D637-4E8E-BEF7-EFBA31C6AD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1F9B0-39B2-42AF-B670-BAA01131B7AB}"/>
              </a:ext>
            </a:extLst>
          </p:cNvPr>
          <p:cNvSpPr>
            <a:spLocks noGrp="1"/>
          </p:cNvSpPr>
          <p:nvPr>
            <p:ph type="sldNum" sz="quarter" idx="12"/>
          </p:nvPr>
        </p:nvSpPr>
        <p:spPr/>
        <p:txBody>
          <a:bodyPr/>
          <a:lstStyle/>
          <a:p>
            <a:fld id="{CDF63609-6A26-4368-B38D-D034F7F1689B}" type="slidenum">
              <a:rPr lang="en-US" smtClean="0"/>
              <a:t>‹#›</a:t>
            </a:fld>
            <a:endParaRPr lang="en-US"/>
          </a:p>
        </p:txBody>
      </p:sp>
      <p:pic>
        <p:nvPicPr>
          <p:cNvPr id="9" name="Picture 8">
            <a:extLst>
              <a:ext uri="{FF2B5EF4-FFF2-40B4-BE49-F238E27FC236}">
                <a16:creationId xmlns:a16="http://schemas.microsoft.com/office/drawing/2014/main" id="{404AD7CD-3A89-4F11-AE0A-552D22E62D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86488" y="5778023"/>
            <a:ext cx="2506673" cy="1030430"/>
          </a:xfrm>
          <a:prstGeom prst="rect">
            <a:avLst/>
          </a:prstGeom>
        </p:spPr>
      </p:pic>
    </p:spTree>
    <p:extLst>
      <p:ext uri="{BB962C8B-B14F-4D97-AF65-F5344CB8AC3E}">
        <p14:creationId xmlns:p14="http://schemas.microsoft.com/office/powerpoint/2010/main" val="396176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A360-CBBE-4F74-A141-15823D905CC6}"/>
              </a:ext>
            </a:extLst>
          </p:cNvPr>
          <p:cNvSpPr>
            <a:spLocks noGrp="1"/>
          </p:cNvSpPr>
          <p:nvPr>
            <p:ph type="title"/>
          </p:nvPr>
        </p:nvSpPr>
        <p:spPr>
          <a:xfrm>
            <a:off x="838200" y="716222"/>
            <a:ext cx="10515600" cy="2852737"/>
          </a:xfrm>
        </p:spPr>
        <p:txBody>
          <a:bodyPr anchor="b">
            <a:normAutofit/>
          </a:bodyPr>
          <a:lstStyle>
            <a:lvl1pPr>
              <a:defRPr sz="5400">
                <a:solidFill>
                  <a:srgbClr val="041E42"/>
                </a:solidFill>
                <a:latin typeface="Franklin Gothic Medium" panose="020B0603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7EC9B660-4907-4BDB-BA8A-54A9C81B1F6D}"/>
              </a:ext>
            </a:extLst>
          </p:cNvPr>
          <p:cNvSpPr>
            <a:spLocks noGrp="1"/>
          </p:cNvSpPr>
          <p:nvPr>
            <p:ph type="body" idx="1"/>
          </p:nvPr>
        </p:nvSpPr>
        <p:spPr>
          <a:xfrm>
            <a:off x="838200" y="3736875"/>
            <a:ext cx="10515600" cy="1500187"/>
          </a:xfrm>
        </p:spPr>
        <p:txBody>
          <a:bodyPr/>
          <a:lstStyle>
            <a:lvl1pPr marL="0" indent="0">
              <a:buNone/>
              <a:defRPr sz="2400">
                <a:solidFill>
                  <a:schemeClr val="tx1">
                    <a:tint val="75000"/>
                  </a:schemeClr>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EDA33844-6C0A-431F-9C13-E4C808CF0ACD}"/>
              </a:ext>
            </a:extLst>
          </p:cNvPr>
          <p:cNvSpPr>
            <a:spLocks noGrp="1"/>
          </p:cNvSpPr>
          <p:nvPr>
            <p:ph type="dt" sz="half" idx="10"/>
          </p:nvPr>
        </p:nvSpPr>
        <p:spPr/>
        <p:txBody>
          <a:bodyPr/>
          <a:lstStyle/>
          <a:p>
            <a:fld id="{6719382F-E6A7-4485-80C4-E3188B1CEDFC}" type="datetimeFigureOut">
              <a:rPr lang="en-US" smtClean="0"/>
              <a:t>3/21/2019</a:t>
            </a:fld>
            <a:endParaRPr lang="en-US"/>
          </a:p>
        </p:txBody>
      </p:sp>
      <p:sp>
        <p:nvSpPr>
          <p:cNvPr id="5" name="Footer Placeholder 4">
            <a:extLst>
              <a:ext uri="{FF2B5EF4-FFF2-40B4-BE49-F238E27FC236}">
                <a16:creationId xmlns:a16="http://schemas.microsoft.com/office/drawing/2014/main" id="{D987544B-6DDF-4AED-A33C-D889DDDE2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FD5A5-F474-4DF6-B2BE-A972E64B8523}"/>
              </a:ext>
            </a:extLst>
          </p:cNvPr>
          <p:cNvSpPr>
            <a:spLocks noGrp="1"/>
          </p:cNvSpPr>
          <p:nvPr>
            <p:ph type="sldNum" sz="quarter" idx="12"/>
          </p:nvPr>
        </p:nvSpPr>
        <p:spPr/>
        <p:txBody>
          <a:bodyPr/>
          <a:lstStyle/>
          <a:p>
            <a:fld id="{CDF63609-6A26-4368-B38D-D034F7F1689B}" type="slidenum">
              <a:rPr lang="en-US" smtClean="0"/>
              <a:t>‹#›</a:t>
            </a:fld>
            <a:endParaRPr lang="en-US"/>
          </a:p>
        </p:txBody>
      </p:sp>
      <p:sp>
        <p:nvSpPr>
          <p:cNvPr id="7" name="Rectangle 6">
            <a:extLst>
              <a:ext uri="{FF2B5EF4-FFF2-40B4-BE49-F238E27FC236}">
                <a16:creationId xmlns:a16="http://schemas.microsoft.com/office/drawing/2014/main" id="{A06D2848-9223-4736-A279-B18D3845D472}"/>
              </a:ext>
            </a:extLst>
          </p:cNvPr>
          <p:cNvSpPr/>
          <p:nvPr userDrawn="1"/>
        </p:nvSpPr>
        <p:spPr>
          <a:xfrm>
            <a:off x="-74645" y="-111967"/>
            <a:ext cx="821094" cy="7361853"/>
          </a:xfrm>
          <a:prstGeom prst="rect">
            <a:avLst/>
          </a:prstGeom>
          <a:solidFill>
            <a:srgbClr val="315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E4C291F-B24E-4EC5-A699-3D2EA04EBF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5148" y="5778023"/>
            <a:ext cx="2506673" cy="1030430"/>
          </a:xfrm>
          <a:prstGeom prst="rect">
            <a:avLst/>
          </a:prstGeom>
        </p:spPr>
      </p:pic>
    </p:spTree>
    <p:extLst>
      <p:ext uri="{BB962C8B-B14F-4D97-AF65-F5344CB8AC3E}">
        <p14:creationId xmlns:p14="http://schemas.microsoft.com/office/powerpoint/2010/main" val="1098629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5255-876C-4F60-A1C7-2DDF3FE9D9F8}"/>
              </a:ext>
            </a:extLst>
          </p:cNvPr>
          <p:cNvSpPr>
            <a:spLocks noGrp="1"/>
          </p:cNvSpPr>
          <p:nvPr>
            <p:ph type="title"/>
          </p:nvPr>
        </p:nvSpPr>
        <p:spPr/>
        <p:txBody>
          <a:bodyPr/>
          <a:lstStyle>
            <a:lvl1pPr>
              <a:defRPr>
                <a:solidFill>
                  <a:srgbClr val="041E42"/>
                </a:solidFill>
                <a:latin typeface="Franklin Gothic Book" panose="020B05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3A96FB2-DD59-4628-98B8-4A05DB393B75}"/>
              </a:ext>
            </a:extLst>
          </p:cNvPr>
          <p:cNvSpPr>
            <a:spLocks noGrp="1"/>
          </p:cNvSpPr>
          <p:nvPr>
            <p:ph sz="half" idx="1"/>
          </p:nvPr>
        </p:nvSpPr>
        <p:spPr>
          <a:xfrm>
            <a:off x="838200" y="1825625"/>
            <a:ext cx="5181600" cy="4351338"/>
          </a:xfrm>
        </p:spPr>
        <p:txBody>
          <a:bodyPr/>
          <a:lstStyle>
            <a:lvl1pPr>
              <a:defRPr>
                <a:solidFill>
                  <a:srgbClr val="041E42"/>
                </a:solidFill>
              </a:defRPr>
            </a:lvl1pPr>
            <a:lvl2pPr>
              <a:defRPr>
                <a:solidFill>
                  <a:srgbClr val="041E42"/>
                </a:solidFill>
              </a:defRPr>
            </a:lvl2pPr>
            <a:lvl3pPr>
              <a:defRPr>
                <a:solidFill>
                  <a:srgbClr val="041E42"/>
                </a:solidFill>
              </a:defRPr>
            </a:lvl3pPr>
            <a:lvl4pPr>
              <a:defRPr>
                <a:solidFill>
                  <a:srgbClr val="041E42"/>
                </a:solidFill>
              </a:defRPr>
            </a:lvl4pPr>
            <a:lvl5pPr>
              <a:defRPr>
                <a:solidFill>
                  <a:srgbClr val="041E4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DBADD79-6FDA-40C1-B265-71B8D19F9C6F}"/>
              </a:ext>
            </a:extLst>
          </p:cNvPr>
          <p:cNvSpPr>
            <a:spLocks noGrp="1"/>
          </p:cNvSpPr>
          <p:nvPr>
            <p:ph sz="half" idx="2"/>
          </p:nvPr>
        </p:nvSpPr>
        <p:spPr>
          <a:xfrm>
            <a:off x="6172200" y="1825625"/>
            <a:ext cx="5181600" cy="4351338"/>
          </a:xfrm>
        </p:spPr>
        <p:txBody>
          <a:bodyPr/>
          <a:lstStyle>
            <a:lvl1pPr>
              <a:defRPr>
                <a:solidFill>
                  <a:srgbClr val="041E42"/>
                </a:solidFill>
              </a:defRPr>
            </a:lvl1pPr>
            <a:lvl2pPr>
              <a:defRPr>
                <a:solidFill>
                  <a:srgbClr val="041E42"/>
                </a:solidFill>
              </a:defRPr>
            </a:lvl2pPr>
            <a:lvl3pPr>
              <a:defRPr>
                <a:solidFill>
                  <a:srgbClr val="041E42"/>
                </a:solidFill>
              </a:defRPr>
            </a:lvl3pPr>
            <a:lvl4pPr>
              <a:defRPr>
                <a:solidFill>
                  <a:srgbClr val="041E42"/>
                </a:solidFill>
              </a:defRPr>
            </a:lvl4pPr>
            <a:lvl5pPr>
              <a:defRPr>
                <a:solidFill>
                  <a:srgbClr val="041E4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AE7AA07-3EE2-4F9A-8F41-76246BDBDC54}"/>
              </a:ext>
            </a:extLst>
          </p:cNvPr>
          <p:cNvSpPr>
            <a:spLocks noGrp="1"/>
          </p:cNvSpPr>
          <p:nvPr>
            <p:ph type="dt" sz="half" idx="10"/>
          </p:nvPr>
        </p:nvSpPr>
        <p:spPr/>
        <p:txBody>
          <a:bodyPr/>
          <a:lstStyle/>
          <a:p>
            <a:fld id="{6719382F-E6A7-4485-80C4-E3188B1CEDFC}" type="datetimeFigureOut">
              <a:rPr lang="en-US" smtClean="0"/>
              <a:t>3/21/2019</a:t>
            </a:fld>
            <a:endParaRPr lang="en-US"/>
          </a:p>
        </p:txBody>
      </p:sp>
      <p:sp>
        <p:nvSpPr>
          <p:cNvPr id="6" name="Footer Placeholder 5">
            <a:extLst>
              <a:ext uri="{FF2B5EF4-FFF2-40B4-BE49-F238E27FC236}">
                <a16:creationId xmlns:a16="http://schemas.microsoft.com/office/drawing/2014/main" id="{5A106235-50C5-49CB-9F9B-19CEF4CD6C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8B0E59-92C7-4989-A32D-B04541815EE2}"/>
              </a:ext>
            </a:extLst>
          </p:cNvPr>
          <p:cNvSpPr>
            <a:spLocks noGrp="1"/>
          </p:cNvSpPr>
          <p:nvPr>
            <p:ph type="sldNum" sz="quarter" idx="12"/>
          </p:nvPr>
        </p:nvSpPr>
        <p:spPr/>
        <p:txBody>
          <a:bodyPr/>
          <a:lstStyle/>
          <a:p>
            <a:fld id="{CDF63609-6A26-4368-B38D-D034F7F1689B}" type="slidenum">
              <a:rPr lang="en-US" smtClean="0"/>
              <a:t>‹#›</a:t>
            </a:fld>
            <a:endParaRPr lang="en-US"/>
          </a:p>
        </p:txBody>
      </p:sp>
      <p:pic>
        <p:nvPicPr>
          <p:cNvPr id="8" name="Picture 7">
            <a:extLst>
              <a:ext uri="{FF2B5EF4-FFF2-40B4-BE49-F238E27FC236}">
                <a16:creationId xmlns:a16="http://schemas.microsoft.com/office/drawing/2014/main" id="{E4E4B0AF-DD2B-463A-863F-DFB51DBF21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86488" y="5768692"/>
            <a:ext cx="2506673" cy="1030430"/>
          </a:xfrm>
          <a:prstGeom prst="rect">
            <a:avLst/>
          </a:prstGeom>
        </p:spPr>
      </p:pic>
    </p:spTree>
    <p:extLst>
      <p:ext uri="{BB962C8B-B14F-4D97-AF65-F5344CB8AC3E}">
        <p14:creationId xmlns:p14="http://schemas.microsoft.com/office/powerpoint/2010/main" val="1346658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7C56-40F5-4F67-B660-6C03468F6B5D}"/>
              </a:ext>
            </a:extLst>
          </p:cNvPr>
          <p:cNvSpPr>
            <a:spLocks noGrp="1"/>
          </p:cNvSpPr>
          <p:nvPr>
            <p:ph type="title"/>
          </p:nvPr>
        </p:nvSpPr>
        <p:spPr>
          <a:xfrm>
            <a:off x="839788" y="365125"/>
            <a:ext cx="10515600" cy="1325563"/>
          </a:xfrm>
        </p:spPr>
        <p:txBody>
          <a:bodyPr/>
          <a:lstStyle>
            <a:lvl1pPr>
              <a:defRPr>
                <a:solidFill>
                  <a:srgbClr val="041E42"/>
                </a:solidFill>
                <a:latin typeface="Franklin Gothic Book" panose="020B0503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2B6E699E-3EDE-4A8B-8E8F-E89B570DA00D}"/>
              </a:ext>
            </a:extLst>
          </p:cNvPr>
          <p:cNvSpPr>
            <a:spLocks noGrp="1"/>
          </p:cNvSpPr>
          <p:nvPr>
            <p:ph type="body" idx="1"/>
          </p:nvPr>
        </p:nvSpPr>
        <p:spPr>
          <a:xfrm>
            <a:off x="839788" y="1681163"/>
            <a:ext cx="5157787" cy="823912"/>
          </a:xfrm>
        </p:spPr>
        <p:txBody>
          <a:bodyPr anchor="b"/>
          <a:lstStyle>
            <a:lvl1pPr marL="0" indent="0">
              <a:buNone/>
              <a:defRPr sz="2400" b="1">
                <a:solidFill>
                  <a:srgbClr val="041E42"/>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F03B0EE8-5047-4079-B7A7-D56EE41D034A}"/>
              </a:ext>
            </a:extLst>
          </p:cNvPr>
          <p:cNvSpPr>
            <a:spLocks noGrp="1"/>
          </p:cNvSpPr>
          <p:nvPr>
            <p:ph sz="half" idx="2"/>
          </p:nvPr>
        </p:nvSpPr>
        <p:spPr>
          <a:xfrm>
            <a:off x="839788" y="2505075"/>
            <a:ext cx="5157787" cy="3684588"/>
          </a:xfrm>
        </p:spPr>
        <p:txBody>
          <a:bodyPr/>
          <a:lstStyle>
            <a:lvl1pPr>
              <a:defRPr>
                <a:solidFill>
                  <a:srgbClr val="041E42"/>
                </a:solidFill>
              </a:defRPr>
            </a:lvl1pPr>
            <a:lvl2pPr>
              <a:defRPr>
                <a:solidFill>
                  <a:srgbClr val="041E42"/>
                </a:solidFill>
              </a:defRPr>
            </a:lvl2pPr>
            <a:lvl3pPr>
              <a:defRPr>
                <a:solidFill>
                  <a:srgbClr val="041E42"/>
                </a:solidFill>
              </a:defRPr>
            </a:lvl3pPr>
            <a:lvl4pPr>
              <a:defRPr>
                <a:solidFill>
                  <a:srgbClr val="041E42"/>
                </a:solidFill>
              </a:defRPr>
            </a:lvl4pPr>
            <a:lvl5pPr>
              <a:defRPr>
                <a:solidFill>
                  <a:srgbClr val="041E4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1260B57-FF19-4FAC-953F-1E68E9D0D583}"/>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41E42"/>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4DDF4594-F409-4D27-9D7A-748A09D49E72}"/>
              </a:ext>
            </a:extLst>
          </p:cNvPr>
          <p:cNvSpPr>
            <a:spLocks noGrp="1"/>
          </p:cNvSpPr>
          <p:nvPr>
            <p:ph sz="quarter" idx="4"/>
          </p:nvPr>
        </p:nvSpPr>
        <p:spPr>
          <a:xfrm>
            <a:off x="6172200" y="2505075"/>
            <a:ext cx="5183188" cy="3684588"/>
          </a:xfrm>
        </p:spPr>
        <p:txBody>
          <a:bodyPr/>
          <a:lstStyle>
            <a:lvl1pPr>
              <a:defRPr>
                <a:solidFill>
                  <a:srgbClr val="041E42"/>
                </a:solidFill>
              </a:defRPr>
            </a:lvl1pPr>
            <a:lvl2pPr>
              <a:defRPr>
                <a:solidFill>
                  <a:srgbClr val="041E42"/>
                </a:solidFill>
              </a:defRPr>
            </a:lvl2pPr>
            <a:lvl3pPr>
              <a:defRPr>
                <a:solidFill>
                  <a:srgbClr val="041E42"/>
                </a:solidFill>
              </a:defRPr>
            </a:lvl3pPr>
            <a:lvl4pPr>
              <a:defRPr>
                <a:solidFill>
                  <a:srgbClr val="041E42"/>
                </a:solidFill>
              </a:defRPr>
            </a:lvl4pPr>
            <a:lvl5pPr>
              <a:defRPr>
                <a:solidFill>
                  <a:srgbClr val="041E4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1550399E-4C85-47A0-84EF-92C726E75B54}"/>
              </a:ext>
            </a:extLst>
          </p:cNvPr>
          <p:cNvSpPr>
            <a:spLocks noGrp="1"/>
          </p:cNvSpPr>
          <p:nvPr>
            <p:ph type="dt" sz="half" idx="10"/>
          </p:nvPr>
        </p:nvSpPr>
        <p:spPr/>
        <p:txBody>
          <a:bodyPr/>
          <a:lstStyle/>
          <a:p>
            <a:fld id="{6719382F-E6A7-4485-80C4-E3188B1CEDFC}" type="datetimeFigureOut">
              <a:rPr lang="en-US" smtClean="0"/>
              <a:t>3/21/2019</a:t>
            </a:fld>
            <a:endParaRPr lang="en-US"/>
          </a:p>
        </p:txBody>
      </p:sp>
      <p:sp>
        <p:nvSpPr>
          <p:cNvPr id="8" name="Footer Placeholder 7">
            <a:extLst>
              <a:ext uri="{FF2B5EF4-FFF2-40B4-BE49-F238E27FC236}">
                <a16:creationId xmlns:a16="http://schemas.microsoft.com/office/drawing/2014/main" id="{2F2A75E6-E441-4871-94F0-77D7D06A14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915539-A390-4858-9FBC-77150A253009}"/>
              </a:ext>
            </a:extLst>
          </p:cNvPr>
          <p:cNvSpPr>
            <a:spLocks noGrp="1"/>
          </p:cNvSpPr>
          <p:nvPr>
            <p:ph type="sldNum" sz="quarter" idx="12"/>
          </p:nvPr>
        </p:nvSpPr>
        <p:spPr/>
        <p:txBody>
          <a:bodyPr/>
          <a:lstStyle/>
          <a:p>
            <a:fld id="{CDF63609-6A26-4368-B38D-D034F7F1689B}" type="slidenum">
              <a:rPr lang="en-US" smtClean="0"/>
              <a:t>‹#›</a:t>
            </a:fld>
            <a:endParaRPr lang="en-US"/>
          </a:p>
        </p:txBody>
      </p:sp>
      <p:pic>
        <p:nvPicPr>
          <p:cNvPr id="10" name="Picture 9">
            <a:extLst>
              <a:ext uri="{FF2B5EF4-FFF2-40B4-BE49-F238E27FC236}">
                <a16:creationId xmlns:a16="http://schemas.microsoft.com/office/drawing/2014/main" id="{B283540D-B353-4D02-98D5-A3268A508F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95818" y="5775818"/>
            <a:ext cx="2506673" cy="1030430"/>
          </a:xfrm>
          <a:prstGeom prst="rect">
            <a:avLst/>
          </a:prstGeom>
        </p:spPr>
      </p:pic>
    </p:spTree>
    <p:extLst>
      <p:ext uri="{BB962C8B-B14F-4D97-AF65-F5344CB8AC3E}">
        <p14:creationId xmlns:p14="http://schemas.microsoft.com/office/powerpoint/2010/main" val="1287101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B009A6-5788-4A4E-9274-3E108BCEE9B5}"/>
              </a:ext>
            </a:extLst>
          </p:cNvPr>
          <p:cNvSpPr>
            <a:spLocks noGrp="1"/>
          </p:cNvSpPr>
          <p:nvPr>
            <p:ph type="dt" sz="half" idx="10"/>
          </p:nvPr>
        </p:nvSpPr>
        <p:spPr/>
        <p:txBody>
          <a:bodyPr/>
          <a:lstStyle/>
          <a:p>
            <a:fld id="{6719382F-E6A7-4485-80C4-E3188B1CEDFC}" type="datetimeFigureOut">
              <a:rPr lang="en-US" smtClean="0"/>
              <a:t>3/21/2019</a:t>
            </a:fld>
            <a:endParaRPr lang="en-US"/>
          </a:p>
        </p:txBody>
      </p:sp>
      <p:sp>
        <p:nvSpPr>
          <p:cNvPr id="3" name="Footer Placeholder 2">
            <a:extLst>
              <a:ext uri="{FF2B5EF4-FFF2-40B4-BE49-F238E27FC236}">
                <a16:creationId xmlns:a16="http://schemas.microsoft.com/office/drawing/2014/main" id="{009EDB47-02C5-48E7-BB88-26B764C227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EAA315-C782-41D1-B927-20207F38ECAF}"/>
              </a:ext>
            </a:extLst>
          </p:cNvPr>
          <p:cNvSpPr>
            <a:spLocks noGrp="1"/>
          </p:cNvSpPr>
          <p:nvPr>
            <p:ph type="sldNum" sz="quarter" idx="12"/>
          </p:nvPr>
        </p:nvSpPr>
        <p:spPr/>
        <p:txBody>
          <a:bodyPr/>
          <a:lstStyle/>
          <a:p>
            <a:fld id="{CDF63609-6A26-4368-B38D-D034F7F1689B}" type="slidenum">
              <a:rPr lang="en-US" smtClean="0"/>
              <a:t>‹#›</a:t>
            </a:fld>
            <a:endParaRPr lang="en-US"/>
          </a:p>
        </p:txBody>
      </p:sp>
      <p:pic>
        <p:nvPicPr>
          <p:cNvPr id="5" name="Picture 4">
            <a:extLst>
              <a:ext uri="{FF2B5EF4-FFF2-40B4-BE49-F238E27FC236}">
                <a16:creationId xmlns:a16="http://schemas.microsoft.com/office/drawing/2014/main" id="{1F0D9AA6-1A96-4EA5-BF39-0E68A3157E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9729" y="4613080"/>
            <a:ext cx="3872542" cy="1591904"/>
          </a:xfrm>
          <a:prstGeom prst="rect">
            <a:avLst/>
          </a:prstGeom>
        </p:spPr>
      </p:pic>
    </p:spTree>
    <p:extLst>
      <p:ext uri="{BB962C8B-B14F-4D97-AF65-F5344CB8AC3E}">
        <p14:creationId xmlns:p14="http://schemas.microsoft.com/office/powerpoint/2010/main" val="393411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CBBDE-54A9-482B-9AB2-DB957287616C}"/>
              </a:ext>
            </a:extLst>
          </p:cNvPr>
          <p:cNvSpPr>
            <a:spLocks noGrp="1"/>
          </p:cNvSpPr>
          <p:nvPr>
            <p:ph type="title"/>
          </p:nvPr>
        </p:nvSpPr>
        <p:spPr>
          <a:xfrm>
            <a:off x="839788" y="457200"/>
            <a:ext cx="3932237" cy="1600200"/>
          </a:xfrm>
        </p:spPr>
        <p:txBody>
          <a:bodyPr anchor="b"/>
          <a:lstStyle>
            <a:lvl1pPr>
              <a:defRPr sz="3200">
                <a:latin typeface="Franklin Gothic Book" panose="020B05030201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38A4A80-E81B-42E3-8689-57E4251E4C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9412399-99FD-4127-AA33-613E8B4DA8D3}"/>
              </a:ext>
            </a:extLst>
          </p:cNvPr>
          <p:cNvSpPr>
            <a:spLocks noGrp="1"/>
          </p:cNvSpPr>
          <p:nvPr>
            <p:ph type="body" sz="half" idx="2"/>
          </p:nvPr>
        </p:nvSpPr>
        <p:spPr>
          <a:xfrm>
            <a:off x="839788" y="2057400"/>
            <a:ext cx="3932237" cy="3811588"/>
          </a:xfr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CD9D6A6E-FEB9-4EBE-A859-C138296FF31E}"/>
              </a:ext>
            </a:extLst>
          </p:cNvPr>
          <p:cNvSpPr>
            <a:spLocks noGrp="1"/>
          </p:cNvSpPr>
          <p:nvPr>
            <p:ph type="dt" sz="half" idx="10"/>
          </p:nvPr>
        </p:nvSpPr>
        <p:spPr/>
        <p:txBody>
          <a:bodyPr/>
          <a:lstStyle/>
          <a:p>
            <a:fld id="{6719382F-E6A7-4485-80C4-E3188B1CEDFC}" type="datetimeFigureOut">
              <a:rPr lang="en-US" smtClean="0"/>
              <a:t>3/21/2019</a:t>
            </a:fld>
            <a:endParaRPr lang="en-US"/>
          </a:p>
        </p:txBody>
      </p:sp>
      <p:sp>
        <p:nvSpPr>
          <p:cNvPr id="6" name="Footer Placeholder 5">
            <a:extLst>
              <a:ext uri="{FF2B5EF4-FFF2-40B4-BE49-F238E27FC236}">
                <a16:creationId xmlns:a16="http://schemas.microsoft.com/office/drawing/2014/main" id="{45D9F0B0-D7FD-44FE-8B3F-5E66995FA3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F82BD-8919-4A90-A4F9-150901632928}"/>
              </a:ext>
            </a:extLst>
          </p:cNvPr>
          <p:cNvSpPr>
            <a:spLocks noGrp="1"/>
          </p:cNvSpPr>
          <p:nvPr>
            <p:ph type="sldNum" sz="quarter" idx="12"/>
          </p:nvPr>
        </p:nvSpPr>
        <p:spPr/>
        <p:txBody>
          <a:bodyPr/>
          <a:lstStyle/>
          <a:p>
            <a:fld id="{CDF63609-6A26-4368-B38D-D034F7F1689B}" type="slidenum">
              <a:rPr lang="en-US" smtClean="0"/>
              <a:t>‹#›</a:t>
            </a:fld>
            <a:endParaRPr lang="en-US"/>
          </a:p>
        </p:txBody>
      </p:sp>
      <p:pic>
        <p:nvPicPr>
          <p:cNvPr id="8" name="Picture 7">
            <a:extLst>
              <a:ext uri="{FF2B5EF4-FFF2-40B4-BE49-F238E27FC236}">
                <a16:creationId xmlns:a16="http://schemas.microsoft.com/office/drawing/2014/main" id="{ED41F8B6-F177-41EC-B42F-688C931D01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3141" y="5811113"/>
            <a:ext cx="2506673" cy="1030430"/>
          </a:xfrm>
          <a:prstGeom prst="rect">
            <a:avLst/>
          </a:prstGeom>
        </p:spPr>
      </p:pic>
    </p:spTree>
    <p:extLst>
      <p:ext uri="{BB962C8B-B14F-4D97-AF65-F5344CB8AC3E}">
        <p14:creationId xmlns:p14="http://schemas.microsoft.com/office/powerpoint/2010/main" val="3583542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A84BC7-986F-4001-B541-A3DEC27810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564D91C-3CAC-45F3-AC6D-466FAB0989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BDF8B94-5AB3-4D3C-B8DE-8B5CF15443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9382F-E6A7-4485-80C4-E3188B1CEDFC}" type="datetimeFigureOut">
              <a:rPr lang="en-US" smtClean="0"/>
              <a:t>3/21/2019</a:t>
            </a:fld>
            <a:endParaRPr lang="en-US"/>
          </a:p>
        </p:txBody>
      </p:sp>
      <p:sp>
        <p:nvSpPr>
          <p:cNvPr id="5" name="Footer Placeholder 4">
            <a:extLst>
              <a:ext uri="{FF2B5EF4-FFF2-40B4-BE49-F238E27FC236}">
                <a16:creationId xmlns:a16="http://schemas.microsoft.com/office/drawing/2014/main" id="{0DB66F2F-D8A0-46DC-99EA-EE39AFEF6C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F56EF7-3540-4607-9519-7DDCB73AE3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63609-6A26-4368-B38D-D034F7F1689B}" type="slidenum">
              <a:rPr lang="en-US" smtClean="0"/>
              <a:t>‹#›</a:t>
            </a:fld>
            <a:endParaRPr lang="en-US"/>
          </a:p>
        </p:txBody>
      </p:sp>
    </p:spTree>
    <p:extLst>
      <p:ext uri="{BB962C8B-B14F-4D97-AF65-F5344CB8AC3E}">
        <p14:creationId xmlns:p14="http://schemas.microsoft.com/office/powerpoint/2010/main" val="2796854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7" r:id="rId7"/>
  </p:sldLayoutIdLst>
  <p:txStyles>
    <p:titleStyle>
      <a:lvl1pPr algn="l" defTabSz="914400" rtl="0" eaLnBrk="1" latinLnBrk="0" hangingPunct="1">
        <a:lnSpc>
          <a:spcPct val="90000"/>
        </a:lnSpc>
        <a:spcBef>
          <a:spcPct val="0"/>
        </a:spcBef>
        <a:buNone/>
        <a:defRPr sz="4400" kern="1200">
          <a:solidFill>
            <a:srgbClr val="041E42"/>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41E42"/>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41E42"/>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41E42"/>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41E42"/>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41E42"/>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nam01.safelinks.protection.outlook.com/?url=https%3A%2F%2Fpsu.csod.com%2Fsamldefault.aspx%3Freturnurl%3D%25252fDeepLink%25252fProcessRedirect.aspx%25253fmodule%25253dlodetails%252526lo%25253dedbc266f-e7bb-4b8e-babc-4570e0e561a0&amp;data=02%7C01%7Cjel33%40psu.edu%7Ce66ed39a87444c33401108d6abcfe4fd%7C7cf48d453ddb4389a9c1c115526eb52e%7C0%7C0%7C636885306718990041&amp;sdata=5HETOi0RO7uDHhTMrSFiAVFOCMaPmQDFat6unmV5LQ8%3D&amp;reserved=0"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863D3-6F00-4C3E-86EB-193958F66BF3}"/>
              </a:ext>
            </a:extLst>
          </p:cNvPr>
          <p:cNvSpPr>
            <a:spLocks noGrp="1"/>
          </p:cNvSpPr>
          <p:nvPr>
            <p:ph type="ctrTitle"/>
          </p:nvPr>
        </p:nvSpPr>
        <p:spPr>
          <a:xfrm>
            <a:off x="1524000" y="1894523"/>
            <a:ext cx="9144000" cy="2387600"/>
          </a:xfrm>
        </p:spPr>
        <p:txBody>
          <a:bodyPr/>
          <a:lstStyle/>
          <a:p>
            <a:r>
              <a:rPr lang="en-US" dirty="0"/>
              <a:t>Performance Management</a:t>
            </a:r>
            <a:br>
              <a:rPr lang="en-US" dirty="0"/>
            </a:br>
            <a:r>
              <a:rPr lang="en-US" sz="4400" i="1" dirty="0">
                <a:latin typeface="Franklin Gothic Book" panose="020B0503020102020204" pitchFamily="34" charset="0"/>
              </a:rPr>
              <a:t>End-of-Year Review</a:t>
            </a:r>
            <a:endParaRPr lang="en-US" i="1" dirty="0">
              <a:latin typeface="Franklin Gothic Book" panose="020B0503020102020204" pitchFamily="34" charset="0"/>
            </a:endParaRPr>
          </a:p>
        </p:txBody>
      </p:sp>
    </p:spTree>
    <p:extLst>
      <p:ext uri="{BB962C8B-B14F-4D97-AF65-F5344CB8AC3E}">
        <p14:creationId xmlns:p14="http://schemas.microsoft.com/office/powerpoint/2010/main" val="1701264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7E38-E5C2-4721-B14D-FA5D7D1CA267}"/>
              </a:ext>
            </a:extLst>
          </p:cNvPr>
          <p:cNvSpPr>
            <a:spLocks noGrp="1"/>
          </p:cNvSpPr>
          <p:nvPr>
            <p:ph type="title"/>
          </p:nvPr>
        </p:nvSpPr>
        <p:spPr/>
        <p:txBody>
          <a:bodyPr/>
          <a:lstStyle/>
          <a:p>
            <a:r>
              <a:rPr lang="en-US" dirty="0"/>
              <a:t>Vague vs Specific</a:t>
            </a:r>
          </a:p>
        </p:txBody>
      </p:sp>
      <p:sp>
        <p:nvSpPr>
          <p:cNvPr id="3" name="Content Placeholder 2">
            <a:extLst>
              <a:ext uri="{FF2B5EF4-FFF2-40B4-BE49-F238E27FC236}">
                <a16:creationId xmlns:a16="http://schemas.microsoft.com/office/drawing/2014/main" id="{83BF201D-4168-40CA-88BE-74BA24F777C8}"/>
              </a:ext>
            </a:extLst>
          </p:cNvPr>
          <p:cNvSpPr>
            <a:spLocks noGrp="1"/>
          </p:cNvSpPr>
          <p:nvPr>
            <p:ph idx="1"/>
          </p:nvPr>
        </p:nvSpPr>
        <p:spPr>
          <a:xfrm>
            <a:off x="489282" y="1825625"/>
            <a:ext cx="10515600" cy="2409491"/>
          </a:xfrm>
        </p:spPr>
        <p:txBody>
          <a:bodyPr>
            <a:normAutofit/>
          </a:bodyPr>
          <a:lstStyle/>
          <a:p>
            <a:pPr marL="0" indent="0">
              <a:buNone/>
            </a:pPr>
            <a:r>
              <a:rPr lang="en-US" sz="2400" b="1" dirty="0"/>
              <a:t>Vague:    </a:t>
            </a:r>
            <a:r>
              <a:rPr lang="en-US" sz="2400" dirty="0"/>
              <a:t>You do a great job running meetings.</a:t>
            </a:r>
          </a:p>
          <a:p>
            <a:pPr marL="1203325" indent="-1203325">
              <a:buNone/>
            </a:pPr>
            <a:r>
              <a:rPr lang="en-US" sz="2400" b="1" dirty="0"/>
              <a:t>Specific: </a:t>
            </a:r>
            <a:r>
              <a:rPr lang="en-US" sz="2400" dirty="0"/>
              <a:t>E</a:t>
            </a:r>
            <a:r>
              <a:rPr lang="en-US" altLang="en-US" sz="2400" dirty="0"/>
              <a:t>veryone on the team appreciates the way you facilitate meetings. You identify the areas in which we have conflict, you summarize the points before we move on, and you maintain a positive environment for everyone to share and be heard.</a:t>
            </a:r>
          </a:p>
          <a:p>
            <a:pPr marL="0" indent="0">
              <a:buNone/>
            </a:pPr>
            <a:endParaRPr lang="en-US" dirty="0"/>
          </a:p>
        </p:txBody>
      </p:sp>
      <p:sp>
        <p:nvSpPr>
          <p:cNvPr id="4" name="Content Placeholder 2">
            <a:extLst>
              <a:ext uri="{FF2B5EF4-FFF2-40B4-BE49-F238E27FC236}">
                <a16:creationId xmlns:a16="http://schemas.microsoft.com/office/drawing/2014/main" id="{A2367581-8CD1-4923-BC1E-C036C37242A6}"/>
              </a:ext>
            </a:extLst>
          </p:cNvPr>
          <p:cNvSpPr txBox="1">
            <a:spLocks/>
          </p:cNvSpPr>
          <p:nvPr/>
        </p:nvSpPr>
        <p:spPr>
          <a:xfrm>
            <a:off x="489282" y="3975096"/>
            <a:ext cx="10515600" cy="2409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41E42"/>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41E42"/>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41E42"/>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41E42"/>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41E42"/>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Vague:    </a:t>
            </a:r>
            <a:r>
              <a:rPr lang="en-US" sz="2400" dirty="0"/>
              <a:t>You’re a terrible communicator.</a:t>
            </a:r>
          </a:p>
          <a:p>
            <a:pPr>
              <a:spcBef>
                <a:spcPct val="0"/>
              </a:spcBef>
              <a:buNone/>
            </a:pPr>
            <a:endParaRPr lang="en-US" sz="2400" b="1" dirty="0"/>
          </a:p>
          <a:p>
            <a:pPr marL="1143000" indent="-1143000">
              <a:spcBef>
                <a:spcPct val="0"/>
              </a:spcBef>
              <a:buNone/>
            </a:pPr>
            <a:r>
              <a:rPr lang="en-US" sz="2400" b="1" dirty="0"/>
              <a:t>Specific: </a:t>
            </a:r>
            <a:r>
              <a:rPr lang="en-US" sz="2400" dirty="0"/>
              <a:t>W</a:t>
            </a:r>
            <a:r>
              <a:rPr lang="en-US" altLang="en-US" sz="2400" dirty="0"/>
              <a:t>hen you send out your monthly marketing plan updates/next steps, you tend to be too wordy and vague regarding next steps, which leaves your team confused with what they are being asked to do and what they will be held accountable for.</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2303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CAD777-A253-4FB3-941D-8EBA9D15BE3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Tip: Use Reference Books</a:t>
            </a:r>
          </a:p>
        </p:txBody>
      </p:sp>
      <p:pic>
        <p:nvPicPr>
          <p:cNvPr id="5" name="Picture 4" descr="A close up of text on a white background&#10;&#10;Description automatically generated">
            <a:extLst>
              <a:ext uri="{FF2B5EF4-FFF2-40B4-BE49-F238E27FC236}">
                <a16:creationId xmlns:a16="http://schemas.microsoft.com/office/drawing/2014/main" id="{8EAC273B-5699-461A-9E0C-A7BCA8EDDD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8561" y="644630"/>
            <a:ext cx="4816959" cy="55687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3675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D820-165D-4A87-8696-2BCE94466C3B}"/>
              </a:ext>
            </a:extLst>
          </p:cNvPr>
          <p:cNvSpPr>
            <a:spLocks noGrp="1"/>
          </p:cNvSpPr>
          <p:nvPr>
            <p:ph type="title"/>
          </p:nvPr>
        </p:nvSpPr>
        <p:spPr>
          <a:xfrm>
            <a:off x="838200" y="100429"/>
            <a:ext cx="10515600" cy="1325563"/>
          </a:xfrm>
        </p:spPr>
        <p:txBody>
          <a:bodyPr/>
          <a:lstStyle/>
          <a:p>
            <a:r>
              <a:rPr lang="en-US" dirty="0"/>
              <a:t>Ratings Scales</a:t>
            </a:r>
          </a:p>
        </p:txBody>
      </p:sp>
      <p:graphicFrame>
        <p:nvGraphicFramePr>
          <p:cNvPr id="5" name="Table 4">
            <a:extLst>
              <a:ext uri="{FF2B5EF4-FFF2-40B4-BE49-F238E27FC236}">
                <a16:creationId xmlns:a16="http://schemas.microsoft.com/office/drawing/2014/main" id="{356FF715-ED74-4701-8E9C-AF7679748075}"/>
              </a:ext>
            </a:extLst>
          </p:cNvPr>
          <p:cNvGraphicFramePr>
            <a:graphicFrameLocks noGrp="1"/>
          </p:cNvGraphicFramePr>
          <p:nvPr>
            <p:extLst>
              <p:ext uri="{D42A27DB-BD31-4B8C-83A1-F6EECF244321}">
                <p14:modId xmlns:p14="http://schemas.microsoft.com/office/powerpoint/2010/main" val="4123307380"/>
              </p:ext>
            </p:extLst>
          </p:nvPr>
        </p:nvGraphicFramePr>
        <p:xfrm>
          <a:off x="0" y="1702717"/>
          <a:ext cx="12192001" cy="1925320"/>
        </p:xfrm>
        <a:graphic>
          <a:graphicData uri="http://schemas.openxmlformats.org/drawingml/2006/table">
            <a:tbl>
              <a:tblPr firstRow="1" bandRow="1">
                <a:tableStyleId>{5C22544A-7EE6-4342-B048-85BDC9FD1C3A}</a:tableStyleId>
              </a:tblPr>
              <a:tblGrid>
                <a:gridCol w="2085807">
                  <a:extLst>
                    <a:ext uri="{9D8B030D-6E8A-4147-A177-3AD203B41FA5}">
                      <a16:colId xmlns:a16="http://schemas.microsoft.com/office/drawing/2014/main" val="2472323395"/>
                    </a:ext>
                  </a:extLst>
                </a:gridCol>
                <a:gridCol w="6042194">
                  <a:extLst>
                    <a:ext uri="{9D8B030D-6E8A-4147-A177-3AD203B41FA5}">
                      <a16:colId xmlns:a16="http://schemas.microsoft.com/office/drawing/2014/main" val="763669882"/>
                    </a:ext>
                  </a:extLst>
                </a:gridCol>
                <a:gridCol w="4064000">
                  <a:extLst>
                    <a:ext uri="{9D8B030D-6E8A-4147-A177-3AD203B41FA5}">
                      <a16:colId xmlns:a16="http://schemas.microsoft.com/office/drawing/2014/main" val="840082999"/>
                    </a:ext>
                  </a:extLst>
                </a:gridCol>
              </a:tblGrid>
              <a:tr h="370840">
                <a:tc>
                  <a:txBody>
                    <a:bodyPr/>
                    <a:lstStyle/>
                    <a:p>
                      <a:r>
                        <a:rPr lang="en-US" dirty="0"/>
                        <a:t>Rating</a:t>
                      </a:r>
                    </a:p>
                  </a:txBody>
                  <a:tcPr/>
                </a:tc>
                <a:tc>
                  <a:txBody>
                    <a:bodyPr/>
                    <a:lstStyle/>
                    <a:p>
                      <a:pPr algn="ctr"/>
                      <a:r>
                        <a:rPr lang="en-US" dirty="0"/>
                        <a:t>Description</a:t>
                      </a:r>
                    </a:p>
                  </a:txBody>
                  <a:tcPr/>
                </a:tc>
                <a:tc>
                  <a:txBody>
                    <a:bodyPr/>
                    <a:lstStyle/>
                    <a:p>
                      <a:pPr algn="ctr"/>
                      <a:r>
                        <a:rPr lang="en-US" dirty="0"/>
                        <a:t>Example</a:t>
                      </a:r>
                    </a:p>
                  </a:txBody>
                  <a:tcPr/>
                </a:tc>
                <a:extLst>
                  <a:ext uri="{0D108BD9-81ED-4DB2-BD59-A6C34878D82A}">
                    <a16:rowId xmlns:a16="http://schemas.microsoft.com/office/drawing/2014/main" val="2752865065"/>
                  </a:ext>
                </a:extLst>
              </a:tr>
              <a:tr h="370840">
                <a:tc>
                  <a:txBody>
                    <a:bodyPr/>
                    <a:lstStyle/>
                    <a:p>
                      <a:r>
                        <a:rPr lang="en-US" sz="1400" b="1" dirty="0"/>
                        <a:t>Exceptional Contributor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effectLst/>
                          <a:latin typeface="Franklin Gothic Book" panose="020B0503020102020204" pitchFamily="34" charset="0"/>
                          <a:ea typeface="Calibri" panose="020F0502020204030204" pitchFamily="34" charset="0"/>
                          <a:cs typeface="Times New Roman" panose="02020603050405020304" pitchFamily="18" charset="0"/>
                        </a:rPr>
                        <a:t>Demonstrates and applies exceptional level of knowledge and skills. Consistently excels. Significant achievement relative to goals.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effectLst/>
                          <a:latin typeface="Franklin Gothic Book" panose="020B0503020102020204" pitchFamily="34" charset="0"/>
                          <a:ea typeface="Calibri" panose="020F0502020204030204" pitchFamily="34" charset="0"/>
                          <a:cs typeface="Times New Roman" panose="02020603050405020304" pitchFamily="18" charset="0"/>
                        </a:rPr>
                        <a:t>Sets goal to cut department expenses by 10%, cuts by over 12%.</a:t>
                      </a:r>
                    </a:p>
                  </a:txBody>
                  <a:tcPr/>
                </a:tc>
                <a:extLst>
                  <a:ext uri="{0D108BD9-81ED-4DB2-BD59-A6C34878D82A}">
                    <a16:rowId xmlns:a16="http://schemas.microsoft.com/office/drawing/2014/main" val="1303101710"/>
                  </a:ext>
                </a:extLst>
              </a:tr>
              <a:tr h="370840">
                <a:tc>
                  <a:txBody>
                    <a:bodyPr/>
                    <a:lstStyle/>
                    <a:p>
                      <a:r>
                        <a:rPr lang="en-US" sz="1400" b="1" dirty="0"/>
                        <a:t>Successful Contributor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Franklin Gothic Book" panose="020B0503020102020204" pitchFamily="34" charset="0"/>
                        </a:rPr>
                        <a:t>Demonstrates the</a:t>
                      </a:r>
                      <a:r>
                        <a:rPr lang="en-US" sz="1400" baseline="0" dirty="0">
                          <a:latin typeface="Franklin Gothic Book" panose="020B0503020102020204" pitchFamily="34" charset="0"/>
                        </a:rPr>
                        <a:t> appropriate </a:t>
                      </a:r>
                      <a:r>
                        <a:rPr lang="en-US" sz="1400" dirty="0">
                          <a:latin typeface="Franklin Gothic Book" panose="020B0503020102020204" pitchFamily="34" charset="0"/>
                        </a:rPr>
                        <a:t>level of knowledge and skills. Performs effectively and consistently. Achieves goal</a:t>
                      </a:r>
                      <a:r>
                        <a:rPr lang="en-US" sz="1400" baseline="0" dirty="0">
                          <a:latin typeface="Franklin Gothic Book" panose="020B0503020102020204" pitchFamily="34" charset="0"/>
                        </a:rPr>
                        <a:t>s.</a:t>
                      </a:r>
                      <a:endParaRPr lang="en-US" sz="1400" dirty="0">
                        <a:latin typeface="Franklin Gothic Book" panose="020B05030201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Franklin Gothic Book" panose="020B0503020102020204" pitchFamily="34" charset="0"/>
                        </a:rPr>
                        <a:t>S</a:t>
                      </a:r>
                      <a:r>
                        <a:rPr lang="en-US" sz="1400" baseline="0" dirty="0">
                          <a:latin typeface="Franklin Gothic Book" panose="020B0503020102020204" pitchFamily="34" charset="0"/>
                        </a:rPr>
                        <a:t>ets goal to cut department expenses by 10%, cuts by 8-12%.</a:t>
                      </a:r>
                      <a:endParaRPr lang="en-US" sz="1400" dirty="0">
                        <a:latin typeface="Franklin Gothic Book" panose="020B0503020102020204" pitchFamily="34" charset="0"/>
                      </a:endParaRPr>
                    </a:p>
                  </a:txBody>
                  <a:tcPr/>
                </a:tc>
                <a:extLst>
                  <a:ext uri="{0D108BD9-81ED-4DB2-BD59-A6C34878D82A}">
                    <a16:rowId xmlns:a16="http://schemas.microsoft.com/office/drawing/2014/main" val="3652012105"/>
                  </a:ext>
                </a:extLst>
              </a:tr>
              <a:tr h="370840">
                <a:tc>
                  <a:txBody>
                    <a:bodyPr/>
                    <a:lstStyle/>
                    <a:p>
                      <a:r>
                        <a:rPr lang="en-US" sz="1400" b="1" dirty="0"/>
                        <a:t>Needs Improvement</a:t>
                      </a:r>
                    </a:p>
                  </a:txBody>
                  <a:tcPr anchor="ctr">
                    <a:solidFill>
                      <a:srgbClr val="FF0000">
                        <a:alpha val="3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Franklin Gothic Book" panose="020B0503020102020204" pitchFamily="34" charset="0"/>
                        </a:rPr>
                        <a:t>Demonstrates a lack of knowledge and/or skills. Does not perform consistently. Does not achieve goals.</a:t>
                      </a:r>
                      <a:endParaRPr lang="en-US" sz="1400" b="1" dirty="0">
                        <a:latin typeface="Franklin Gothic Book" panose="020B0503020102020204" pitchFamily="34" charset="0"/>
                      </a:endParaRPr>
                    </a:p>
                  </a:txBody>
                  <a:tcPr>
                    <a:solidFill>
                      <a:srgbClr val="FF0000">
                        <a:alpha val="3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Franklin Gothic Book" panose="020B0503020102020204" pitchFamily="34" charset="0"/>
                        </a:rPr>
                        <a:t>S</a:t>
                      </a:r>
                      <a:r>
                        <a:rPr lang="en-US" sz="1400" baseline="0" dirty="0">
                          <a:latin typeface="Franklin Gothic Book" panose="020B0503020102020204" pitchFamily="34" charset="0"/>
                        </a:rPr>
                        <a:t>ets goal to cut department expenses by 10%, cuts by less than 8%.</a:t>
                      </a:r>
                      <a:endParaRPr lang="en-US" sz="1400" dirty="0">
                        <a:latin typeface="Franklin Gothic Book" panose="020B0503020102020204" pitchFamily="34" charset="0"/>
                      </a:endParaRPr>
                    </a:p>
                  </a:txBody>
                  <a:tcPr>
                    <a:solidFill>
                      <a:srgbClr val="FF0000">
                        <a:alpha val="35000"/>
                      </a:srgbClr>
                    </a:solidFill>
                  </a:tcPr>
                </a:tc>
                <a:extLst>
                  <a:ext uri="{0D108BD9-81ED-4DB2-BD59-A6C34878D82A}">
                    <a16:rowId xmlns:a16="http://schemas.microsoft.com/office/drawing/2014/main" val="1898760453"/>
                  </a:ext>
                </a:extLst>
              </a:tr>
            </a:tbl>
          </a:graphicData>
        </a:graphic>
      </p:graphicFrame>
      <p:graphicFrame>
        <p:nvGraphicFramePr>
          <p:cNvPr id="6" name="Table 5">
            <a:extLst>
              <a:ext uri="{FF2B5EF4-FFF2-40B4-BE49-F238E27FC236}">
                <a16:creationId xmlns:a16="http://schemas.microsoft.com/office/drawing/2014/main" id="{CC8530A0-E5DB-4F15-9A59-16A4F34E7211}"/>
              </a:ext>
            </a:extLst>
          </p:cNvPr>
          <p:cNvGraphicFramePr>
            <a:graphicFrameLocks noGrp="1"/>
          </p:cNvGraphicFramePr>
          <p:nvPr>
            <p:extLst>
              <p:ext uri="{D42A27DB-BD31-4B8C-83A1-F6EECF244321}">
                <p14:modId xmlns:p14="http://schemas.microsoft.com/office/powerpoint/2010/main" val="1065963536"/>
              </p:ext>
            </p:extLst>
          </p:nvPr>
        </p:nvGraphicFramePr>
        <p:xfrm>
          <a:off x="1" y="4118485"/>
          <a:ext cx="12192000" cy="2736088"/>
        </p:xfrm>
        <a:graphic>
          <a:graphicData uri="http://schemas.openxmlformats.org/drawingml/2006/table">
            <a:tbl>
              <a:tblPr firstRow="1" bandRow="1">
                <a:tableStyleId>{5C22544A-7EE6-4342-B048-85BDC9FD1C3A}</a:tableStyleId>
              </a:tblPr>
              <a:tblGrid>
                <a:gridCol w="2085806">
                  <a:extLst>
                    <a:ext uri="{9D8B030D-6E8A-4147-A177-3AD203B41FA5}">
                      <a16:colId xmlns:a16="http://schemas.microsoft.com/office/drawing/2014/main" val="2472323395"/>
                    </a:ext>
                  </a:extLst>
                </a:gridCol>
                <a:gridCol w="6042194">
                  <a:extLst>
                    <a:ext uri="{9D8B030D-6E8A-4147-A177-3AD203B41FA5}">
                      <a16:colId xmlns:a16="http://schemas.microsoft.com/office/drawing/2014/main" val="763669882"/>
                    </a:ext>
                  </a:extLst>
                </a:gridCol>
                <a:gridCol w="4064000">
                  <a:extLst>
                    <a:ext uri="{9D8B030D-6E8A-4147-A177-3AD203B41FA5}">
                      <a16:colId xmlns:a16="http://schemas.microsoft.com/office/drawing/2014/main" val="840082999"/>
                    </a:ext>
                  </a:extLst>
                </a:gridCol>
              </a:tblGrid>
              <a:tr h="370840">
                <a:tc>
                  <a:txBody>
                    <a:bodyPr/>
                    <a:lstStyle/>
                    <a:p>
                      <a:r>
                        <a:rPr lang="en-US" dirty="0"/>
                        <a:t>Rating</a:t>
                      </a:r>
                    </a:p>
                  </a:txBody>
                  <a:tcPr/>
                </a:tc>
                <a:tc>
                  <a:txBody>
                    <a:bodyPr/>
                    <a:lstStyle/>
                    <a:p>
                      <a:pPr algn="ctr"/>
                      <a:r>
                        <a:rPr lang="en-US" dirty="0"/>
                        <a:t>Description</a:t>
                      </a:r>
                    </a:p>
                  </a:txBody>
                  <a:tcPr/>
                </a:tc>
                <a:tc>
                  <a:txBody>
                    <a:bodyPr/>
                    <a:lstStyle/>
                    <a:p>
                      <a:pPr algn="ctr"/>
                      <a:r>
                        <a:rPr lang="en-US" dirty="0"/>
                        <a:t>Example</a:t>
                      </a:r>
                    </a:p>
                  </a:txBody>
                  <a:tcPr/>
                </a:tc>
                <a:extLst>
                  <a:ext uri="{0D108BD9-81ED-4DB2-BD59-A6C34878D82A}">
                    <a16:rowId xmlns:a16="http://schemas.microsoft.com/office/drawing/2014/main" val="2752865065"/>
                  </a:ext>
                </a:extLst>
              </a:tr>
              <a:tr h="370840">
                <a:tc>
                  <a:txBody>
                    <a:bodyPr/>
                    <a:lstStyle/>
                    <a:p>
                      <a:r>
                        <a:rPr lang="en-US" sz="1400" b="1" dirty="0"/>
                        <a:t>Exceptional Contributor</a:t>
                      </a:r>
                    </a:p>
                  </a:txBody>
                  <a:tcPr anchor="ctr"/>
                </a:tc>
                <a:tc>
                  <a:txBody>
                    <a:bodyPr/>
                    <a:lstStyle/>
                    <a:p>
                      <a:pPr marL="0" marR="0">
                        <a:lnSpc>
                          <a:spcPct val="85000"/>
                        </a:lnSpc>
                        <a:spcBef>
                          <a:spcPts val="0"/>
                        </a:spcBef>
                        <a:spcAft>
                          <a:spcPts val="0"/>
                        </a:spcAft>
                      </a:pPr>
                      <a:r>
                        <a:rPr lang="en-US" sz="14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Consistently strong in the majority, if not all, individual evaluation components. Exceeds goals and job requirements; goes above and beyond to demonstrate behaviors.</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tc>
                <a:tc>
                  <a:txBody>
                    <a:bodyPr/>
                    <a:lstStyle/>
                    <a:p>
                      <a:pPr marL="0" marR="0">
                        <a:lnSpc>
                          <a:spcPct val="85000"/>
                        </a:lnSpc>
                        <a:spcBef>
                          <a:spcPts val="0"/>
                        </a:spcBef>
                        <a:spcAft>
                          <a:spcPts val="0"/>
                        </a:spcAft>
                      </a:pPr>
                      <a:r>
                        <a:rPr lang="en-US" sz="1400" b="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Viewed as “Exceptional” on almost, if not all, goals, behaviors, and job responsibilities; “Successful” in remaining program components.</a:t>
                      </a:r>
                      <a:endParaRPr lang="en-US" sz="1400" b="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303101710"/>
                  </a:ext>
                </a:extLst>
              </a:tr>
              <a:tr h="370840">
                <a:tc>
                  <a:txBody>
                    <a:bodyPr/>
                    <a:lstStyle/>
                    <a:p>
                      <a:r>
                        <a:rPr lang="en-US" sz="1400" b="1" dirty="0"/>
                        <a:t>Successful Contributor</a:t>
                      </a:r>
                    </a:p>
                  </a:txBody>
                  <a:tcPr anchor="ctr"/>
                </a:tc>
                <a:tc>
                  <a:txBody>
                    <a:bodyPr/>
                    <a:lstStyle/>
                    <a:p>
                      <a:pPr>
                        <a:lnSpc>
                          <a:spcPct val="85000"/>
                        </a:lnSpc>
                      </a:pPr>
                      <a:r>
                        <a:rPr lang="en-US" sz="1400" dirty="0">
                          <a:solidFill>
                            <a:schemeClr val="tx1"/>
                          </a:solidFill>
                          <a:latin typeface="Franklin Gothic Book" panose="020B0503020102020204" pitchFamily="34" charset="0"/>
                        </a:rPr>
                        <a:t>Consistently proficient in individual evaluation components; may be strong in several areas. Meets goals and job requirements; consistently </a:t>
                      </a:r>
                      <a:r>
                        <a:rPr lang="en-US" sz="1400" b="0" dirty="0">
                          <a:solidFill>
                            <a:schemeClr val="tx1"/>
                          </a:solidFill>
                          <a:latin typeface="Franklin Gothic Book" panose="020B0503020102020204" pitchFamily="34" charset="0"/>
                        </a:rPr>
                        <a:t>demonstrates competencies &amp;</a:t>
                      </a:r>
                      <a:r>
                        <a:rPr lang="en-US" sz="1400" b="0" baseline="0" dirty="0">
                          <a:solidFill>
                            <a:schemeClr val="tx1"/>
                          </a:solidFill>
                          <a:latin typeface="Franklin Gothic Book" panose="020B0503020102020204" pitchFamily="34" charset="0"/>
                        </a:rPr>
                        <a:t> </a:t>
                      </a:r>
                      <a:r>
                        <a:rPr lang="en-US" sz="1400" dirty="0">
                          <a:solidFill>
                            <a:schemeClr val="tx1"/>
                          </a:solidFill>
                          <a:latin typeface="Franklin Gothic Book" panose="020B0503020102020204" pitchFamily="34" charset="0"/>
                        </a:rPr>
                        <a:t>behaviors.</a:t>
                      </a:r>
                    </a:p>
                  </a:txBody>
                  <a:tcPr/>
                </a:tc>
                <a:tc>
                  <a:txBody>
                    <a:bodyPr/>
                    <a:lstStyle/>
                    <a:p>
                      <a:pPr marL="0" marR="0" indent="0" algn="l" defTabSz="457200" rtl="0" eaLnBrk="1" fontAlgn="auto" latinLnBrk="0" hangingPunct="1">
                        <a:lnSpc>
                          <a:spcPct val="85000"/>
                        </a:lnSpc>
                        <a:spcBef>
                          <a:spcPts val="0"/>
                        </a:spcBef>
                        <a:spcAft>
                          <a:spcPts val="0"/>
                        </a:spcAft>
                        <a:buClrTx/>
                        <a:buSzTx/>
                        <a:buFontTx/>
                        <a:buNone/>
                        <a:tabLst/>
                        <a:defRPr/>
                      </a:pPr>
                      <a:r>
                        <a:rPr lang="en-US" sz="1400" dirty="0">
                          <a:solidFill>
                            <a:schemeClr val="tx1"/>
                          </a:solidFill>
                          <a:latin typeface="Franklin Gothic Book" panose="020B0503020102020204" pitchFamily="34" charset="0"/>
                        </a:rPr>
                        <a:t>Viewed</a:t>
                      </a:r>
                      <a:r>
                        <a:rPr lang="en-US" sz="1400" baseline="0" dirty="0">
                          <a:solidFill>
                            <a:schemeClr val="tx1"/>
                          </a:solidFill>
                          <a:latin typeface="Franklin Gothic Book" panose="020B0503020102020204" pitchFamily="34" charset="0"/>
                        </a:rPr>
                        <a:t> as “Successful” on most goals, behaviors, and job responsibilities; may be “Exceptional” in several areas; may receive a few “Needs Improvement” ratings on individual goals/behaviors.</a:t>
                      </a:r>
                      <a:endParaRPr lang="en-US" sz="1400" dirty="0">
                        <a:solidFill>
                          <a:schemeClr val="tx1"/>
                        </a:solidFill>
                        <a:latin typeface="Franklin Gothic Book" panose="020B0503020102020204" pitchFamily="34" charset="0"/>
                      </a:endParaRPr>
                    </a:p>
                  </a:txBody>
                  <a:tcPr/>
                </a:tc>
                <a:extLst>
                  <a:ext uri="{0D108BD9-81ED-4DB2-BD59-A6C34878D82A}">
                    <a16:rowId xmlns:a16="http://schemas.microsoft.com/office/drawing/2014/main" val="3652012105"/>
                  </a:ext>
                </a:extLst>
              </a:tr>
              <a:tr h="370840">
                <a:tc>
                  <a:txBody>
                    <a:bodyPr/>
                    <a:lstStyle/>
                    <a:p>
                      <a:r>
                        <a:rPr lang="en-US" sz="1400" b="1" dirty="0"/>
                        <a:t>Needs Improvement</a:t>
                      </a:r>
                    </a:p>
                  </a:txBody>
                  <a:tcPr anchor="ctr">
                    <a:solidFill>
                      <a:srgbClr val="FF0000">
                        <a:alpha val="3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Franklin Gothic Book" panose="020B0503020102020204" pitchFamily="34" charset="0"/>
                        </a:rPr>
                        <a:t>Needs improvement in most individual evaluation components. Does not meet goals and fails to satisfy job requirements; does not </a:t>
                      </a:r>
                      <a:r>
                        <a:rPr lang="en-US" sz="1400" b="0" dirty="0">
                          <a:solidFill>
                            <a:schemeClr val="tx1"/>
                          </a:solidFill>
                          <a:latin typeface="Franklin Gothic Book" panose="020B0503020102020204" pitchFamily="34" charset="0"/>
                        </a:rPr>
                        <a:t>demonstrate competencies &amp;</a:t>
                      </a:r>
                      <a:r>
                        <a:rPr lang="en-US" sz="1400" b="0" baseline="0" dirty="0">
                          <a:solidFill>
                            <a:schemeClr val="tx1"/>
                          </a:solidFill>
                          <a:latin typeface="Franklin Gothic Book" panose="020B0503020102020204" pitchFamily="34" charset="0"/>
                        </a:rPr>
                        <a:t> </a:t>
                      </a:r>
                      <a:r>
                        <a:rPr lang="en-US" sz="1400" dirty="0">
                          <a:solidFill>
                            <a:schemeClr val="tx1"/>
                          </a:solidFill>
                          <a:latin typeface="Franklin Gothic Book" panose="020B0503020102020204" pitchFamily="34" charset="0"/>
                        </a:rPr>
                        <a:t>behaviors.</a:t>
                      </a:r>
                      <a:endParaRPr lang="en-US" sz="1400" b="1" dirty="0">
                        <a:latin typeface="Franklin Gothic Book" panose="020B0503020102020204" pitchFamily="34" charset="0"/>
                      </a:endParaRPr>
                    </a:p>
                  </a:txBody>
                  <a:tcPr>
                    <a:solidFill>
                      <a:srgbClr val="FF0000">
                        <a:alpha val="35000"/>
                      </a:srgbClr>
                    </a:solidFill>
                  </a:tcPr>
                </a:tc>
                <a:tc>
                  <a:txBody>
                    <a:bodyPr/>
                    <a:lstStyle/>
                    <a:p>
                      <a:pPr marL="0" marR="0" indent="0" algn="l" defTabSz="457200" rtl="0" eaLnBrk="1" fontAlgn="auto" latinLnBrk="0" hangingPunct="1">
                        <a:lnSpc>
                          <a:spcPct val="85000"/>
                        </a:lnSpc>
                        <a:spcBef>
                          <a:spcPts val="0"/>
                        </a:spcBef>
                        <a:spcAft>
                          <a:spcPts val="0"/>
                        </a:spcAft>
                        <a:buClrTx/>
                        <a:buSzTx/>
                        <a:buFontTx/>
                        <a:buNone/>
                        <a:tabLst/>
                        <a:defRPr/>
                      </a:pPr>
                      <a:r>
                        <a:rPr lang="en-US" sz="1400" dirty="0">
                          <a:solidFill>
                            <a:schemeClr val="tx1"/>
                          </a:solidFill>
                          <a:latin typeface="Franklin Gothic Book" panose="020B0503020102020204" pitchFamily="34" charset="0"/>
                        </a:rPr>
                        <a:t>Receives a</a:t>
                      </a:r>
                      <a:r>
                        <a:rPr lang="en-US" sz="1400" baseline="0" dirty="0">
                          <a:solidFill>
                            <a:schemeClr val="tx1"/>
                          </a:solidFill>
                          <a:latin typeface="Franklin Gothic Book" panose="020B0503020102020204" pitchFamily="34" charset="0"/>
                        </a:rPr>
                        <a:t> “Needs Improvement” on a majority of goals, behaviors, and job responsibilities; may be “Successful” in a few areas.</a:t>
                      </a:r>
                      <a:endParaRPr lang="en-US" sz="1400" dirty="0">
                        <a:solidFill>
                          <a:schemeClr val="tx1"/>
                        </a:solidFill>
                        <a:latin typeface="Franklin Gothic Book" panose="020B0503020102020204" pitchFamily="34" charset="0"/>
                      </a:endParaRPr>
                    </a:p>
                  </a:txBody>
                  <a:tcPr>
                    <a:solidFill>
                      <a:srgbClr val="FF0000">
                        <a:alpha val="35000"/>
                      </a:srgbClr>
                    </a:solidFill>
                  </a:tcPr>
                </a:tc>
                <a:extLst>
                  <a:ext uri="{0D108BD9-81ED-4DB2-BD59-A6C34878D82A}">
                    <a16:rowId xmlns:a16="http://schemas.microsoft.com/office/drawing/2014/main" val="1898760453"/>
                  </a:ext>
                </a:extLst>
              </a:tr>
            </a:tbl>
          </a:graphicData>
        </a:graphic>
      </p:graphicFrame>
      <p:sp>
        <p:nvSpPr>
          <p:cNvPr id="7" name="TextBox 6">
            <a:extLst>
              <a:ext uri="{FF2B5EF4-FFF2-40B4-BE49-F238E27FC236}">
                <a16:creationId xmlns:a16="http://schemas.microsoft.com/office/drawing/2014/main" id="{5B97D429-6CB9-4107-9BB7-81B10EAA77A4}"/>
              </a:ext>
            </a:extLst>
          </p:cNvPr>
          <p:cNvSpPr txBox="1"/>
          <p:nvPr/>
        </p:nvSpPr>
        <p:spPr>
          <a:xfrm>
            <a:off x="299452" y="3705731"/>
            <a:ext cx="5668210" cy="369332"/>
          </a:xfrm>
          <a:prstGeom prst="rect">
            <a:avLst/>
          </a:prstGeom>
          <a:noFill/>
        </p:spPr>
        <p:txBody>
          <a:bodyPr wrap="square" rtlCol="0">
            <a:spAutoFit/>
          </a:bodyPr>
          <a:lstStyle/>
          <a:p>
            <a:r>
              <a:rPr lang="en-US" b="1" dirty="0">
                <a:solidFill>
                  <a:srgbClr val="0070C0"/>
                </a:solidFill>
              </a:rPr>
              <a:t>Overall Evaluation </a:t>
            </a:r>
          </a:p>
        </p:txBody>
      </p:sp>
      <p:sp>
        <p:nvSpPr>
          <p:cNvPr id="8" name="TextBox 7">
            <a:extLst>
              <a:ext uri="{FF2B5EF4-FFF2-40B4-BE49-F238E27FC236}">
                <a16:creationId xmlns:a16="http://schemas.microsoft.com/office/drawing/2014/main" id="{49FEA1D9-18E6-4685-B892-1FA26A37EA4A}"/>
              </a:ext>
            </a:extLst>
          </p:cNvPr>
          <p:cNvSpPr txBox="1"/>
          <p:nvPr/>
        </p:nvSpPr>
        <p:spPr>
          <a:xfrm>
            <a:off x="290095" y="1277409"/>
            <a:ext cx="5668210" cy="369332"/>
          </a:xfrm>
          <a:prstGeom prst="rect">
            <a:avLst/>
          </a:prstGeom>
          <a:noFill/>
        </p:spPr>
        <p:txBody>
          <a:bodyPr wrap="square" rtlCol="0">
            <a:spAutoFit/>
          </a:bodyPr>
          <a:lstStyle/>
          <a:p>
            <a:r>
              <a:rPr lang="en-US" b="1" dirty="0">
                <a:solidFill>
                  <a:srgbClr val="0070C0"/>
                </a:solidFill>
              </a:rPr>
              <a:t>Individual Components</a:t>
            </a:r>
          </a:p>
        </p:txBody>
      </p:sp>
    </p:spTree>
    <p:extLst>
      <p:ext uri="{BB962C8B-B14F-4D97-AF65-F5344CB8AC3E}">
        <p14:creationId xmlns:p14="http://schemas.microsoft.com/office/powerpoint/2010/main" val="2990993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179B4-687B-4A4D-A3F5-B0D8882F5025}"/>
              </a:ext>
            </a:extLst>
          </p:cNvPr>
          <p:cNvSpPr>
            <a:spLocks noGrp="1"/>
          </p:cNvSpPr>
          <p:nvPr>
            <p:ph type="title"/>
          </p:nvPr>
        </p:nvSpPr>
        <p:spPr/>
        <p:txBody>
          <a:bodyPr/>
          <a:lstStyle/>
          <a:p>
            <a:r>
              <a:rPr lang="en-US" dirty="0"/>
              <a:t>Completing the Overall Rating</a:t>
            </a:r>
          </a:p>
        </p:txBody>
      </p:sp>
      <p:sp>
        <p:nvSpPr>
          <p:cNvPr id="3" name="Content Placeholder 2">
            <a:extLst>
              <a:ext uri="{FF2B5EF4-FFF2-40B4-BE49-F238E27FC236}">
                <a16:creationId xmlns:a16="http://schemas.microsoft.com/office/drawing/2014/main" id="{D04CA30C-CD8B-445D-BC1B-C8444AF16BB4}"/>
              </a:ext>
            </a:extLst>
          </p:cNvPr>
          <p:cNvSpPr>
            <a:spLocks noGrp="1"/>
          </p:cNvSpPr>
          <p:nvPr>
            <p:ph idx="1"/>
          </p:nvPr>
        </p:nvSpPr>
        <p:spPr>
          <a:xfrm>
            <a:off x="838200" y="1825625"/>
            <a:ext cx="10515600" cy="1158207"/>
          </a:xfrm>
        </p:spPr>
        <p:txBody>
          <a:bodyPr/>
          <a:lstStyle/>
          <a:p>
            <a:pPr marL="0" indent="0">
              <a:buNone/>
            </a:pPr>
            <a:r>
              <a:rPr lang="en-US" dirty="0"/>
              <a:t>Is it realistic to give everyone on your team an “</a:t>
            </a:r>
            <a:r>
              <a:rPr lang="en-US" b="1" dirty="0"/>
              <a:t>Exceptional Contributor</a:t>
            </a:r>
            <a:r>
              <a:rPr lang="en-US" dirty="0"/>
              <a:t>” rating?</a:t>
            </a:r>
          </a:p>
        </p:txBody>
      </p:sp>
      <p:sp>
        <p:nvSpPr>
          <p:cNvPr id="4" name="Rectangle 3">
            <a:extLst>
              <a:ext uri="{FF2B5EF4-FFF2-40B4-BE49-F238E27FC236}">
                <a16:creationId xmlns:a16="http://schemas.microsoft.com/office/drawing/2014/main" id="{FDC3AB7B-4719-40BC-BFC3-276D0DD4098E}"/>
              </a:ext>
            </a:extLst>
          </p:cNvPr>
          <p:cNvSpPr/>
          <p:nvPr/>
        </p:nvSpPr>
        <p:spPr>
          <a:xfrm>
            <a:off x="1022684" y="3128211"/>
            <a:ext cx="300789" cy="3007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F19CC17-38B7-4F75-85F3-6F692F0690A4}"/>
              </a:ext>
            </a:extLst>
          </p:cNvPr>
          <p:cNvSpPr/>
          <p:nvPr/>
        </p:nvSpPr>
        <p:spPr>
          <a:xfrm>
            <a:off x="1022684" y="3583405"/>
            <a:ext cx="300789" cy="3007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2D309A4-2E4E-4F06-9C0C-486A375C3B54}"/>
              </a:ext>
            </a:extLst>
          </p:cNvPr>
          <p:cNvSpPr/>
          <p:nvPr/>
        </p:nvSpPr>
        <p:spPr>
          <a:xfrm>
            <a:off x="1022683" y="4038599"/>
            <a:ext cx="300789" cy="3007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heckmark">
            <a:extLst>
              <a:ext uri="{FF2B5EF4-FFF2-40B4-BE49-F238E27FC236}">
                <a16:creationId xmlns:a16="http://schemas.microsoft.com/office/drawing/2014/main" id="{8146487A-723C-42BB-BCA7-E7211B08BE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4610" y="2983831"/>
            <a:ext cx="453189" cy="453189"/>
          </a:xfrm>
          <a:prstGeom prst="rect">
            <a:avLst/>
          </a:prstGeom>
        </p:spPr>
      </p:pic>
      <p:pic>
        <p:nvPicPr>
          <p:cNvPr id="9" name="Graphic 8" descr="Checkmark">
            <a:extLst>
              <a:ext uri="{FF2B5EF4-FFF2-40B4-BE49-F238E27FC236}">
                <a16:creationId xmlns:a16="http://schemas.microsoft.com/office/drawing/2014/main" id="{974FD8F5-F57B-4E07-B15C-F8FD7A5336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83" y="3437020"/>
            <a:ext cx="453189" cy="453189"/>
          </a:xfrm>
          <a:prstGeom prst="rect">
            <a:avLst/>
          </a:prstGeom>
        </p:spPr>
      </p:pic>
      <p:pic>
        <p:nvPicPr>
          <p:cNvPr id="10" name="Graphic 9" descr="Checkmark">
            <a:extLst>
              <a:ext uri="{FF2B5EF4-FFF2-40B4-BE49-F238E27FC236}">
                <a16:creationId xmlns:a16="http://schemas.microsoft.com/office/drawing/2014/main" id="{83B266F7-A2B4-4E7D-BE38-21BB630DC3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83" y="3894221"/>
            <a:ext cx="453189" cy="453189"/>
          </a:xfrm>
          <a:prstGeom prst="rect">
            <a:avLst/>
          </a:prstGeom>
        </p:spPr>
      </p:pic>
      <p:sp>
        <p:nvSpPr>
          <p:cNvPr id="11" name="TextBox 10">
            <a:extLst>
              <a:ext uri="{FF2B5EF4-FFF2-40B4-BE49-F238E27FC236}">
                <a16:creationId xmlns:a16="http://schemas.microsoft.com/office/drawing/2014/main" id="{2939CD19-61A0-42C4-B4EA-2C40BA0DD672}"/>
              </a:ext>
            </a:extLst>
          </p:cNvPr>
          <p:cNvSpPr txBox="1"/>
          <p:nvPr/>
        </p:nvSpPr>
        <p:spPr>
          <a:xfrm>
            <a:off x="1447799" y="3142833"/>
            <a:ext cx="3429000" cy="369332"/>
          </a:xfrm>
          <a:prstGeom prst="rect">
            <a:avLst/>
          </a:prstGeom>
          <a:noFill/>
          <a:ln>
            <a:noFill/>
          </a:ln>
        </p:spPr>
        <p:txBody>
          <a:bodyPr wrap="square" rtlCol="0">
            <a:spAutoFit/>
          </a:bodyPr>
          <a:lstStyle/>
          <a:p>
            <a:r>
              <a:rPr lang="en-US" dirty="0"/>
              <a:t>Exceptional Contributor</a:t>
            </a:r>
          </a:p>
        </p:txBody>
      </p:sp>
      <p:sp>
        <p:nvSpPr>
          <p:cNvPr id="12" name="TextBox 11">
            <a:extLst>
              <a:ext uri="{FF2B5EF4-FFF2-40B4-BE49-F238E27FC236}">
                <a16:creationId xmlns:a16="http://schemas.microsoft.com/office/drawing/2014/main" id="{9621CE80-4165-4A18-AB4A-1DCDEA047D96}"/>
              </a:ext>
            </a:extLst>
          </p:cNvPr>
          <p:cNvSpPr txBox="1"/>
          <p:nvPr/>
        </p:nvSpPr>
        <p:spPr>
          <a:xfrm>
            <a:off x="1475872" y="3584939"/>
            <a:ext cx="3429000" cy="369332"/>
          </a:xfrm>
          <a:prstGeom prst="rect">
            <a:avLst/>
          </a:prstGeom>
          <a:noFill/>
          <a:ln>
            <a:noFill/>
          </a:ln>
        </p:spPr>
        <p:txBody>
          <a:bodyPr wrap="square" rtlCol="0">
            <a:spAutoFit/>
          </a:bodyPr>
          <a:lstStyle/>
          <a:p>
            <a:r>
              <a:rPr lang="en-US" dirty="0"/>
              <a:t>Successful Contributor</a:t>
            </a:r>
          </a:p>
        </p:txBody>
      </p:sp>
      <p:sp>
        <p:nvSpPr>
          <p:cNvPr id="13" name="TextBox 12">
            <a:extLst>
              <a:ext uri="{FF2B5EF4-FFF2-40B4-BE49-F238E27FC236}">
                <a16:creationId xmlns:a16="http://schemas.microsoft.com/office/drawing/2014/main" id="{16A42D5F-AB82-42BD-8ADB-B0B145E89AAE}"/>
              </a:ext>
            </a:extLst>
          </p:cNvPr>
          <p:cNvSpPr txBox="1"/>
          <p:nvPr/>
        </p:nvSpPr>
        <p:spPr>
          <a:xfrm>
            <a:off x="1447799" y="4038599"/>
            <a:ext cx="3429000" cy="369332"/>
          </a:xfrm>
          <a:prstGeom prst="rect">
            <a:avLst/>
          </a:prstGeom>
          <a:noFill/>
          <a:ln>
            <a:noFill/>
          </a:ln>
        </p:spPr>
        <p:txBody>
          <a:bodyPr wrap="square" rtlCol="0">
            <a:spAutoFit/>
          </a:bodyPr>
          <a:lstStyle/>
          <a:p>
            <a:r>
              <a:rPr lang="en-US" dirty="0"/>
              <a:t>Needs Improvement</a:t>
            </a:r>
          </a:p>
        </p:txBody>
      </p:sp>
      <p:sp>
        <p:nvSpPr>
          <p:cNvPr id="17" name="Freeform: Shape 16">
            <a:extLst>
              <a:ext uri="{FF2B5EF4-FFF2-40B4-BE49-F238E27FC236}">
                <a16:creationId xmlns:a16="http://schemas.microsoft.com/office/drawing/2014/main" id="{8164A55E-A878-471D-9A10-1A0B8FFA242E}"/>
              </a:ext>
            </a:extLst>
          </p:cNvPr>
          <p:cNvSpPr/>
          <p:nvPr/>
        </p:nvSpPr>
        <p:spPr>
          <a:xfrm>
            <a:off x="5819273" y="3079668"/>
            <a:ext cx="2879559" cy="2030997"/>
          </a:xfrm>
          <a:custGeom>
            <a:avLst/>
            <a:gdLst>
              <a:gd name="connsiteX0" fmla="*/ 0 w 3007895"/>
              <a:gd name="connsiteY0" fmla="*/ 2154003 h 2154003"/>
              <a:gd name="connsiteX1" fmla="*/ 1600200 w 3007895"/>
              <a:gd name="connsiteY1" fmla="*/ 350 h 2154003"/>
              <a:gd name="connsiteX2" fmla="*/ 3007895 w 3007895"/>
              <a:gd name="connsiteY2" fmla="*/ 2021655 h 2154003"/>
              <a:gd name="connsiteX0" fmla="*/ 0 w 2947419"/>
              <a:gd name="connsiteY0" fmla="*/ 2052870 h 2052870"/>
              <a:gd name="connsiteX1" fmla="*/ 1539724 w 2947419"/>
              <a:gd name="connsiteY1" fmla="*/ 350 h 2052870"/>
              <a:gd name="connsiteX2" fmla="*/ 2947419 w 2947419"/>
              <a:gd name="connsiteY2" fmla="*/ 2021655 h 2052870"/>
              <a:gd name="connsiteX0" fmla="*/ 0 w 2856705"/>
              <a:gd name="connsiteY0" fmla="*/ 2002304 h 2021655"/>
              <a:gd name="connsiteX1" fmla="*/ 1449010 w 2856705"/>
              <a:gd name="connsiteY1" fmla="*/ 350 h 2021655"/>
              <a:gd name="connsiteX2" fmla="*/ 2856705 w 2856705"/>
              <a:gd name="connsiteY2" fmla="*/ 2021655 h 2021655"/>
            </a:gdLst>
            <a:ahLst/>
            <a:cxnLst>
              <a:cxn ang="0">
                <a:pos x="connsiteX0" y="connsiteY0"/>
              </a:cxn>
              <a:cxn ang="0">
                <a:pos x="connsiteX1" y="connsiteY1"/>
              </a:cxn>
              <a:cxn ang="0">
                <a:pos x="connsiteX2" y="connsiteY2"/>
              </a:cxn>
            </a:cxnLst>
            <a:rect l="l" t="t" r="r" b="b"/>
            <a:pathLst>
              <a:path w="2856705" h="2021655">
                <a:moveTo>
                  <a:pt x="0" y="2002304"/>
                </a:moveTo>
                <a:cubicBezTo>
                  <a:pt x="549442" y="936506"/>
                  <a:pt x="947694" y="22408"/>
                  <a:pt x="1449010" y="350"/>
                </a:cubicBezTo>
                <a:cubicBezTo>
                  <a:pt x="1950326" y="-21708"/>
                  <a:pt x="2403515" y="999973"/>
                  <a:pt x="2856705" y="20216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0760A68A-3DD8-4A84-87BF-712765BF02D9}"/>
              </a:ext>
            </a:extLst>
          </p:cNvPr>
          <p:cNvCxnSpPr/>
          <p:nvPr/>
        </p:nvCxnSpPr>
        <p:spPr>
          <a:xfrm>
            <a:off x="4343400" y="5101389"/>
            <a:ext cx="5506453"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8DF5ECD-F047-4DAA-BA71-0A2455F785C2}"/>
              </a:ext>
            </a:extLst>
          </p:cNvPr>
          <p:cNvSpPr txBox="1"/>
          <p:nvPr/>
        </p:nvSpPr>
        <p:spPr>
          <a:xfrm>
            <a:off x="8289762" y="5208254"/>
            <a:ext cx="3429000" cy="307777"/>
          </a:xfrm>
          <a:prstGeom prst="rect">
            <a:avLst/>
          </a:prstGeom>
          <a:noFill/>
          <a:ln>
            <a:noFill/>
          </a:ln>
        </p:spPr>
        <p:txBody>
          <a:bodyPr wrap="square" rtlCol="0">
            <a:spAutoFit/>
          </a:bodyPr>
          <a:lstStyle/>
          <a:p>
            <a:r>
              <a:rPr lang="en-US" sz="1400" dirty="0"/>
              <a:t>Exceptional Contributor</a:t>
            </a:r>
          </a:p>
        </p:txBody>
      </p:sp>
      <p:sp>
        <p:nvSpPr>
          <p:cNvPr id="21" name="TextBox 20">
            <a:extLst>
              <a:ext uri="{FF2B5EF4-FFF2-40B4-BE49-F238E27FC236}">
                <a16:creationId xmlns:a16="http://schemas.microsoft.com/office/drawing/2014/main" id="{38C026F3-F9CC-4781-BC4A-ABAE31BEC24D}"/>
              </a:ext>
            </a:extLst>
          </p:cNvPr>
          <p:cNvSpPr txBox="1"/>
          <p:nvPr/>
        </p:nvSpPr>
        <p:spPr>
          <a:xfrm>
            <a:off x="4199021" y="5208249"/>
            <a:ext cx="2245899" cy="307777"/>
          </a:xfrm>
          <a:prstGeom prst="rect">
            <a:avLst/>
          </a:prstGeom>
          <a:noFill/>
          <a:ln>
            <a:noFill/>
          </a:ln>
        </p:spPr>
        <p:txBody>
          <a:bodyPr wrap="square" rtlCol="0">
            <a:spAutoFit/>
          </a:bodyPr>
          <a:lstStyle/>
          <a:p>
            <a:r>
              <a:rPr lang="en-US" sz="1400" dirty="0"/>
              <a:t>Needs Improvement</a:t>
            </a:r>
          </a:p>
        </p:txBody>
      </p:sp>
      <p:sp>
        <p:nvSpPr>
          <p:cNvPr id="22" name="TextBox 21">
            <a:extLst>
              <a:ext uri="{FF2B5EF4-FFF2-40B4-BE49-F238E27FC236}">
                <a16:creationId xmlns:a16="http://schemas.microsoft.com/office/drawing/2014/main" id="{7794E8C5-7B62-4811-B3A2-13531E38E079}"/>
              </a:ext>
            </a:extLst>
          </p:cNvPr>
          <p:cNvSpPr txBox="1"/>
          <p:nvPr/>
        </p:nvSpPr>
        <p:spPr>
          <a:xfrm>
            <a:off x="6236372" y="5208249"/>
            <a:ext cx="2486528" cy="307777"/>
          </a:xfrm>
          <a:prstGeom prst="rect">
            <a:avLst/>
          </a:prstGeom>
          <a:noFill/>
          <a:ln>
            <a:noFill/>
          </a:ln>
        </p:spPr>
        <p:txBody>
          <a:bodyPr wrap="square" rtlCol="0">
            <a:spAutoFit/>
          </a:bodyPr>
          <a:lstStyle/>
          <a:p>
            <a:r>
              <a:rPr lang="en-US" sz="1400" dirty="0"/>
              <a:t>Successful Contributor</a:t>
            </a:r>
          </a:p>
        </p:txBody>
      </p:sp>
    </p:spTree>
    <p:extLst>
      <p:ext uri="{BB962C8B-B14F-4D97-AF65-F5344CB8AC3E}">
        <p14:creationId xmlns:p14="http://schemas.microsoft.com/office/powerpoint/2010/main" val="703271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9EF0-02BA-4606-9654-F0A900DCB3CB}"/>
              </a:ext>
            </a:extLst>
          </p:cNvPr>
          <p:cNvSpPr>
            <a:spLocks noGrp="1"/>
          </p:cNvSpPr>
          <p:nvPr>
            <p:ph type="title"/>
          </p:nvPr>
        </p:nvSpPr>
        <p:spPr/>
        <p:txBody>
          <a:bodyPr/>
          <a:lstStyle/>
          <a:p>
            <a:r>
              <a:rPr lang="en-US" dirty="0"/>
              <a:t>Needs Improvement Rating</a:t>
            </a:r>
          </a:p>
        </p:txBody>
      </p:sp>
      <p:sp>
        <p:nvSpPr>
          <p:cNvPr id="3" name="Content Placeholder 2">
            <a:extLst>
              <a:ext uri="{FF2B5EF4-FFF2-40B4-BE49-F238E27FC236}">
                <a16:creationId xmlns:a16="http://schemas.microsoft.com/office/drawing/2014/main" id="{2F6FA398-69B8-44C9-9097-24378B38DDC6}"/>
              </a:ext>
            </a:extLst>
          </p:cNvPr>
          <p:cNvSpPr>
            <a:spLocks noGrp="1"/>
          </p:cNvSpPr>
          <p:nvPr>
            <p:ph idx="1"/>
          </p:nvPr>
        </p:nvSpPr>
        <p:spPr/>
        <p:txBody>
          <a:bodyPr/>
          <a:lstStyle/>
          <a:p>
            <a:r>
              <a:rPr lang="en-US" dirty="0"/>
              <a:t>Don’t sugar-coat or avoid the bad news.</a:t>
            </a:r>
          </a:p>
          <a:p>
            <a:r>
              <a:rPr lang="en-US" dirty="0"/>
              <a:t>This is your opportunity to address poor performance and correct poor attitude/behavior.</a:t>
            </a:r>
          </a:p>
          <a:p>
            <a:r>
              <a:rPr lang="en-US" dirty="0"/>
              <a:t>You’re not doing your employee any favors by being dishonest about the employee’s performance.</a:t>
            </a:r>
          </a:p>
        </p:txBody>
      </p:sp>
    </p:spTree>
    <p:extLst>
      <p:ext uri="{BB962C8B-B14F-4D97-AF65-F5344CB8AC3E}">
        <p14:creationId xmlns:p14="http://schemas.microsoft.com/office/powerpoint/2010/main" val="452693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ED027-FB97-47BC-BADB-9CFF0AD23F9C}"/>
              </a:ext>
            </a:extLst>
          </p:cNvPr>
          <p:cNvSpPr>
            <a:spLocks noGrp="1"/>
          </p:cNvSpPr>
          <p:nvPr>
            <p:ph type="title"/>
          </p:nvPr>
        </p:nvSpPr>
        <p:spPr>
          <a:xfrm>
            <a:off x="838200" y="100422"/>
            <a:ext cx="10515600" cy="1325563"/>
          </a:xfrm>
        </p:spPr>
        <p:txBody>
          <a:bodyPr/>
          <a:lstStyle/>
          <a:p>
            <a:r>
              <a:rPr lang="en-US" dirty="0"/>
              <a:t>Errors to Avoid</a:t>
            </a:r>
          </a:p>
        </p:txBody>
      </p:sp>
      <p:graphicFrame>
        <p:nvGraphicFramePr>
          <p:cNvPr id="4" name="Table 3">
            <a:extLst>
              <a:ext uri="{FF2B5EF4-FFF2-40B4-BE49-F238E27FC236}">
                <a16:creationId xmlns:a16="http://schemas.microsoft.com/office/drawing/2014/main" id="{8F2E2919-1A8A-4EE9-BD70-FB65E934E589}"/>
              </a:ext>
            </a:extLst>
          </p:cNvPr>
          <p:cNvGraphicFramePr>
            <a:graphicFrameLocks noGrp="1"/>
          </p:cNvGraphicFramePr>
          <p:nvPr>
            <p:extLst>
              <p:ext uri="{D42A27DB-BD31-4B8C-83A1-F6EECF244321}">
                <p14:modId xmlns:p14="http://schemas.microsoft.com/office/powerpoint/2010/main" val="1539453907"/>
              </p:ext>
            </p:extLst>
          </p:nvPr>
        </p:nvGraphicFramePr>
        <p:xfrm>
          <a:off x="0" y="1573921"/>
          <a:ext cx="12191999" cy="5272642"/>
        </p:xfrm>
        <a:graphic>
          <a:graphicData uri="http://schemas.openxmlformats.org/drawingml/2006/table">
            <a:tbl>
              <a:tblPr firstRow="1" bandRow="1">
                <a:tableStyleId>{5C22544A-7EE6-4342-B048-85BDC9FD1C3A}</a:tableStyleId>
              </a:tblPr>
              <a:tblGrid>
                <a:gridCol w="3144555">
                  <a:extLst>
                    <a:ext uri="{9D8B030D-6E8A-4147-A177-3AD203B41FA5}">
                      <a16:colId xmlns:a16="http://schemas.microsoft.com/office/drawing/2014/main" val="3401894120"/>
                    </a:ext>
                  </a:extLst>
                </a:gridCol>
                <a:gridCol w="9047444">
                  <a:extLst>
                    <a:ext uri="{9D8B030D-6E8A-4147-A177-3AD203B41FA5}">
                      <a16:colId xmlns:a16="http://schemas.microsoft.com/office/drawing/2014/main" val="516923073"/>
                    </a:ext>
                  </a:extLst>
                </a:gridCol>
              </a:tblGrid>
              <a:tr h="315051">
                <a:tc>
                  <a:txBody>
                    <a:bodyPr/>
                    <a:lstStyle/>
                    <a:p>
                      <a:r>
                        <a:rPr lang="en-US" dirty="0"/>
                        <a:t>Error</a:t>
                      </a:r>
                    </a:p>
                  </a:txBody>
                  <a:tcPr/>
                </a:tc>
                <a:tc>
                  <a:txBody>
                    <a:bodyPr/>
                    <a:lstStyle/>
                    <a:p>
                      <a:r>
                        <a:rPr lang="en-US" dirty="0"/>
                        <a:t>Description</a:t>
                      </a:r>
                    </a:p>
                  </a:txBody>
                  <a:tcPr/>
                </a:tc>
                <a:extLst>
                  <a:ext uri="{0D108BD9-81ED-4DB2-BD59-A6C34878D82A}">
                    <a16:rowId xmlns:a16="http://schemas.microsoft.com/office/drawing/2014/main" val="3898715983"/>
                  </a:ext>
                </a:extLst>
              </a:tr>
              <a:tr h="657504">
                <a:tc>
                  <a:txBody>
                    <a:bodyPr/>
                    <a:lstStyle/>
                    <a:p>
                      <a:r>
                        <a:rPr lang="en-US" b="1" dirty="0"/>
                        <a:t>Recency Effect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Reviewing only the most recent performance and not taking into account events throughout the entire year.</a:t>
                      </a:r>
                    </a:p>
                  </a:txBody>
                  <a:tcPr/>
                </a:tc>
                <a:extLst>
                  <a:ext uri="{0D108BD9-81ED-4DB2-BD59-A6C34878D82A}">
                    <a16:rowId xmlns:a16="http://schemas.microsoft.com/office/drawing/2014/main" val="159776918"/>
                  </a:ext>
                </a:extLst>
              </a:tr>
              <a:tr h="657504">
                <a:tc>
                  <a:txBody>
                    <a:bodyPr/>
                    <a:lstStyle/>
                    <a:p>
                      <a:r>
                        <a:rPr lang="en-US" b="1" dirty="0"/>
                        <a:t>Halo Effect (Lenience)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Allowing excellent performance in one area to overshadow the review of performance in other areas.</a:t>
                      </a:r>
                    </a:p>
                  </a:txBody>
                  <a:tcPr/>
                </a:tc>
                <a:extLst>
                  <a:ext uri="{0D108BD9-81ED-4DB2-BD59-A6C34878D82A}">
                    <a16:rowId xmlns:a16="http://schemas.microsoft.com/office/drawing/2014/main" val="1321798727"/>
                  </a:ext>
                </a:extLst>
              </a:tr>
              <a:tr h="657504">
                <a:tc>
                  <a:txBody>
                    <a:bodyPr/>
                    <a:lstStyle/>
                    <a:p>
                      <a:r>
                        <a:rPr lang="en-US" b="1" dirty="0"/>
                        <a:t>Horns Effect (Harshness)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Allowing unsatisfactory performance in one area to overshadow the review of performance in other areas.</a:t>
                      </a:r>
                    </a:p>
                  </a:txBody>
                  <a:tcPr/>
                </a:tc>
                <a:extLst>
                  <a:ext uri="{0D108BD9-81ED-4DB2-BD59-A6C34878D82A}">
                    <a16:rowId xmlns:a16="http://schemas.microsoft.com/office/drawing/2014/main" val="1630035282"/>
                  </a:ext>
                </a:extLst>
              </a:tr>
              <a:tr h="657504">
                <a:tc>
                  <a:txBody>
                    <a:bodyPr/>
                    <a:lstStyle/>
                    <a:p>
                      <a:r>
                        <a:rPr lang="en-US" b="1" dirty="0"/>
                        <a:t>Central Tendency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Selecting a middle or average rating to describe all performance; lack of differentiation among employees.</a:t>
                      </a:r>
                    </a:p>
                  </a:txBody>
                  <a:tcPr/>
                </a:tc>
                <a:extLst>
                  <a:ext uri="{0D108BD9-81ED-4DB2-BD59-A6C34878D82A}">
                    <a16:rowId xmlns:a16="http://schemas.microsoft.com/office/drawing/2014/main" val="1746920688"/>
                  </a:ext>
                </a:extLst>
              </a:tr>
              <a:tr h="423423">
                <a:tc>
                  <a:txBody>
                    <a:bodyPr/>
                    <a:lstStyle/>
                    <a:p>
                      <a:r>
                        <a:rPr lang="en-US" b="1" dirty="0"/>
                        <a:t>Low Tolerance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Rating everyone low because of excessively high standards.</a:t>
                      </a:r>
                    </a:p>
                  </a:txBody>
                  <a:tcPr/>
                </a:tc>
                <a:extLst>
                  <a:ext uri="{0D108BD9-81ED-4DB2-BD59-A6C34878D82A}">
                    <a16:rowId xmlns:a16="http://schemas.microsoft.com/office/drawing/2014/main" val="2966446691"/>
                  </a:ext>
                </a:extLst>
              </a:tr>
              <a:tr h="433136">
                <a:tc>
                  <a:txBody>
                    <a:bodyPr/>
                    <a:lstStyle/>
                    <a:p>
                      <a:r>
                        <a:rPr lang="en-US" b="1" dirty="0"/>
                        <a:t>High Tolerance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Rating everyone high in order to avoid conflict or hurt feelings.</a:t>
                      </a:r>
                    </a:p>
                  </a:txBody>
                  <a:tcPr/>
                </a:tc>
                <a:extLst>
                  <a:ext uri="{0D108BD9-81ED-4DB2-BD59-A6C34878D82A}">
                    <a16:rowId xmlns:a16="http://schemas.microsoft.com/office/drawing/2014/main" val="3129925545"/>
                  </a:ext>
                </a:extLst>
              </a:tr>
              <a:tr h="397043">
                <a:tc>
                  <a:txBody>
                    <a:bodyPr/>
                    <a:lstStyle/>
                    <a:p>
                      <a:r>
                        <a:rPr lang="en-US" b="1" dirty="0"/>
                        <a:t>Lack of Information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Making evaluations with incomplete information.</a:t>
                      </a:r>
                    </a:p>
                  </a:txBody>
                  <a:tcPr/>
                </a:tc>
                <a:extLst>
                  <a:ext uri="{0D108BD9-81ED-4DB2-BD59-A6C34878D82A}">
                    <a16:rowId xmlns:a16="http://schemas.microsoft.com/office/drawing/2014/main" val="2503208403"/>
                  </a:ext>
                </a:extLst>
              </a:tr>
              <a:tr h="360947">
                <a:tc>
                  <a:txBody>
                    <a:bodyPr/>
                    <a:lstStyle/>
                    <a:p>
                      <a:r>
                        <a:rPr lang="en-US" b="1" dirty="0"/>
                        <a:t>Avoidance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Reluctancy to discuss problem.</a:t>
                      </a:r>
                    </a:p>
                  </a:txBody>
                  <a:tcPr/>
                </a:tc>
                <a:extLst>
                  <a:ext uri="{0D108BD9-81ED-4DB2-BD59-A6C34878D82A}">
                    <a16:rowId xmlns:a16="http://schemas.microsoft.com/office/drawing/2014/main" val="1295198033"/>
                  </a:ext>
                </a:extLst>
              </a:tr>
              <a:tr h="657504">
                <a:tc>
                  <a:txBody>
                    <a:bodyPr/>
                    <a:lstStyle/>
                    <a:p>
                      <a:r>
                        <a:rPr lang="en-US" b="1" dirty="0"/>
                        <a:t>Contrast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Performance-rating error in which an employee’s evaluation is biased either upward or downward because of comparison with another employee just previously evaluated.</a:t>
                      </a:r>
                    </a:p>
                  </a:txBody>
                  <a:tcPr/>
                </a:tc>
                <a:extLst>
                  <a:ext uri="{0D108BD9-81ED-4DB2-BD59-A6C34878D82A}">
                    <a16:rowId xmlns:a16="http://schemas.microsoft.com/office/drawing/2014/main" val="29069497"/>
                  </a:ext>
                </a:extLst>
              </a:tr>
            </a:tbl>
          </a:graphicData>
        </a:graphic>
      </p:graphicFrame>
    </p:spTree>
    <p:extLst>
      <p:ext uri="{BB962C8B-B14F-4D97-AF65-F5344CB8AC3E}">
        <p14:creationId xmlns:p14="http://schemas.microsoft.com/office/powerpoint/2010/main" val="1959482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71CA-47E3-4D2D-B6CD-D0D764DBE9FF}"/>
              </a:ext>
            </a:extLst>
          </p:cNvPr>
          <p:cNvSpPr>
            <a:spLocks noGrp="1"/>
          </p:cNvSpPr>
          <p:nvPr>
            <p:ph type="title"/>
          </p:nvPr>
        </p:nvSpPr>
        <p:spPr>
          <a:solidFill>
            <a:schemeClr val="bg1">
              <a:alpha val="60000"/>
            </a:schemeClr>
          </a:solidFill>
        </p:spPr>
        <p:txBody>
          <a:bodyPr/>
          <a:lstStyle/>
          <a:p>
            <a:r>
              <a:rPr lang="en-US" dirty="0">
                <a:solidFill>
                  <a:schemeClr val="tx1"/>
                </a:solidFill>
              </a:rPr>
              <a:t>Most Important Question</a:t>
            </a:r>
          </a:p>
        </p:txBody>
      </p:sp>
      <p:sp>
        <p:nvSpPr>
          <p:cNvPr id="3" name="Content Placeholder 2">
            <a:extLst>
              <a:ext uri="{FF2B5EF4-FFF2-40B4-BE49-F238E27FC236}">
                <a16:creationId xmlns:a16="http://schemas.microsoft.com/office/drawing/2014/main" id="{3BD1F250-88A0-4F29-9461-702C841A33B0}"/>
              </a:ext>
            </a:extLst>
          </p:cNvPr>
          <p:cNvSpPr>
            <a:spLocks noGrp="1"/>
          </p:cNvSpPr>
          <p:nvPr>
            <p:ph idx="1"/>
          </p:nvPr>
        </p:nvSpPr>
        <p:spPr>
          <a:xfrm>
            <a:off x="838200" y="4824662"/>
            <a:ext cx="10515600" cy="625643"/>
          </a:xfrm>
          <a:solidFill>
            <a:schemeClr val="bg1">
              <a:alpha val="60000"/>
            </a:schemeClr>
          </a:solidFill>
        </p:spPr>
        <p:txBody>
          <a:bodyPr>
            <a:normAutofit/>
          </a:bodyPr>
          <a:lstStyle/>
          <a:p>
            <a:pPr marL="0" indent="0">
              <a:buNone/>
            </a:pPr>
            <a:r>
              <a:rPr lang="en-US" sz="3600" b="1" dirty="0"/>
              <a:t>How can I help you be more successful in your role?</a:t>
            </a:r>
          </a:p>
        </p:txBody>
      </p:sp>
    </p:spTree>
    <p:extLst>
      <p:ext uri="{BB962C8B-B14F-4D97-AF65-F5344CB8AC3E}">
        <p14:creationId xmlns:p14="http://schemas.microsoft.com/office/powerpoint/2010/main" val="46238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0E49-0641-4EF2-BB2E-2F14B56EEE60}"/>
              </a:ext>
            </a:extLst>
          </p:cNvPr>
          <p:cNvSpPr>
            <a:spLocks noGrp="1"/>
          </p:cNvSpPr>
          <p:nvPr>
            <p:ph type="title"/>
          </p:nvPr>
        </p:nvSpPr>
        <p:spPr/>
        <p:txBody>
          <a:bodyPr>
            <a:normAutofit/>
          </a:bodyPr>
          <a:lstStyle/>
          <a:p>
            <a:r>
              <a:rPr lang="en-US" sz="3200" dirty="0"/>
              <a:t>Manager End-of-Year Review Checklist &amp; Utilizing Workday</a:t>
            </a:r>
          </a:p>
        </p:txBody>
      </p:sp>
      <p:sp>
        <p:nvSpPr>
          <p:cNvPr id="4" name="Content Placeholder 2">
            <a:extLst>
              <a:ext uri="{FF2B5EF4-FFF2-40B4-BE49-F238E27FC236}">
                <a16:creationId xmlns:a16="http://schemas.microsoft.com/office/drawing/2014/main" id="{194C703A-11A0-4C4E-9D7F-635C86AC3593}"/>
              </a:ext>
            </a:extLst>
          </p:cNvPr>
          <p:cNvSpPr txBox="1">
            <a:spLocks/>
          </p:cNvSpPr>
          <p:nvPr/>
        </p:nvSpPr>
        <p:spPr>
          <a:xfrm>
            <a:off x="2727036" y="3576576"/>
            <a:ext cx="2534920" cy="5892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41E42"/>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41E42"/>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41E42"/>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41E42"/>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41E42"/>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Review Checklist</a:t>
            </a:r>
            <a:endParaRPr lang="en-US" sz="2400" dirty="0"/>
          </a:p>
        </p:txBody>
      </p:sp>
      <p:pic>
        <p:nvPicPr>
          <p:cNvPr id="5" name="Picture 4">
            <a:extLst>
              <a:ext uri="{FF2B5EF4-FFF2-40B4-BE49-F238E27FC236}">
                <a16:creationId xmlns:a16="http://schemas.microsoft.com/office/drawing/2014/main" id="{434E7ACE-B055-4CBC-9E2B-CEE68A798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1716" y="2186246"/>
            <a:ext cx="3488908" cy="1390330"/>
          </a:xfrm>
          <a:prstGeom prst="rect">
            <a:avLst/>
          </a:prstGeom>
        </p:spPr>
      </p:pic>
      <p:sp>
        <p:nvSpPr>
          <p:cNvPr id="6" name="Rectangle: Rounded Corners 5">
            <a:hlinkClick r:id="rId3"/>
            <a:extLst>
              <a:ext uri="{FF2B5EF4-FFF2-40B4-BE49-F238E27FC236}">
                <a16:creationId xmlns:a16="http://schemas.microsoft.com/office/drawing/2014/main" id="{ABB3EA28-AE62-4876-9D6C-CB5EEC7E84A5}"/>
              </a:ext>
            </a:extLst>
          </p:cNvPr>
          <p:cNvSpPr/>
          <p:nvPr/>
        </p:nvSpPr>
        <p:spPr>
          <a:xfrm>
            <a:off x="5861396" y="3791525"/>
            <a:ext cx="3586480" cy="5892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CC70C74-444E-4AE1-BE08-E36030150E03}"/>
              </a:ext>
            </a:extLst>
          </p:cNvPr>
          <p:cNvSpPr txBox="1"/>
          <p:nvPr/>
        </p:nvSpPr>
        <p:spPr>
          <a:xfrm>
            <a:off x="6547196" y="3886110"/>
            <a:ext cx="2214880" cy="400110"/>
          </a:xfrm>
          <a:prstGeom prst="rect">
            <a:avLst/>
          </a:prstGeom>
          <a:noFill/>
        </p:spPr>
        <p:txBody>
          <a:bodyPr wrap="square" rtlCol="0">
            <a:spAutoFit/>
          </a:bodyPr>
          <a:lstStyle/>
          <a:p>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Launch Tutorial</a:t>
            </a:r>
          </a:p>
        </p:txBody>
      </p:sp>
      <p:pic>
        <p:nvPicPr>
          <p:cNvPr id="8" name="Graphic 7">
            <a:extLst>
              <a:ext uri="{FF2B5EF4-FFF2-40B4-BE49-F238E27FC236}">
                <a16:creationId xmlns:a16="http://schemas.microsoft.com/office/drawing/2014/main" id="{51C75B69-7070-4E5D-9AB1-747EA98493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8761" y="2356548"/>
            <a:ext cx="1285875" cy="1677228"/>
          </a:xfrm>
          <a:prstGeom prst="rect">
            <a:avLst/>
          </a:prstGeom>
        </p:spPr>
      </p:pic>
    </p:spTree>
    <p:extLst>
      <p:ext uri="{BB962C8B-B14F-4D97-AF65-F5344CB8AC3E}">
        <p14:creationId xmlns:p14="http://schemas.microsoft.com/office/powerpoint/2010/main" val="3153226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D6317-4B85-4EC0-B1D2-4134560E6E9A}"/>
              </a:ext>
            </a:extLst>
          </p:cNvPr>
          <p:cNvSpPr>
            <a:spLocks noGrp="1"/>
          </p:cNvSpPr>
          <p:nvPr>
            <p:ph type="title"/>
          </p:nvPr>
        </p:nvSpPr>
        <p:spPr/>
        <p:txBody>
          <a:bodyPr/>
          <a:lstStyle/>
          <a:p>
            <a:r>
              <a:rPr lang="en-US" dirty="0"/>
              <a:t>To Do</a:t>
            </a:r>
          </a:p>
        </p:txBody>
      </p:sp>
      <p:sp>
        <p:nvSpPr>
          <p:cNvPr id="3" name="Content Placeholder 2">
            <a:extLst>
              <a:ext uri="{FF2B5EF4-FFF2-40B4-BE49-F238E27FC236}">
                <a16:creationId xmlns:a16="http://schemas.microsoft.com/office/drawing/2014/main" id="{10A82DB1-0155-4541-8704-A9066B1AD6C6}"/>
              </a:ext>
            </a:extLst>
          </p:cNvPr>
          <p:cNvSpPr>
            <a:spLocks noGrp="1"/>
          </p:cNvSpPr>
          <p:nvPr>
            <p:ph idx="1"/>
          </p:nvPr>
        </p:nvSpPr>
        <p:spPr>
          <a:xfrm>
            <a:off x="453184" y="1476704"/>
            <a:ext cx="10515600" cy="4815809"/>
          </a:xfrm>
        </p:spPr>
        <p:txBody>
          <a:bodyPr>
            <a:normAutofit/>
          </a:bodyPr>
          <a:lstStyle/>
          <a:p>
            <a:pPr>
              <a:buClr>
                <a:srgbClr val="00B050"/>
              </a:buClr>
              <a:buFont typeface="Wingdings" panose="05000000000000000000" pitchFamily="2" charset="2"/>
              <a:buChar char="ü"/>
              <a:defRPr/>
            </a:pPr>
            <a:r>
              <a:rPr lang="en-US" altLang="en-US" sz="1800" dirty="0">
                <a:solidFill>
                  <a:srgbClr val="000000"/>
                </a:solidFill>
              </a:rPr>
              <a:t>Encourage your employee(s) to attend a training session about preparing for their End-of-Year Review. </a:t>
            </a:r>
          </a:p>
          <a:p>
            <a:pPr>
              <a:buClr>
                <a:srgbClr val="00B050"/>
              </a:buClr>
              <a:buFont typeface="Wingdings" panose="05000000000000000000" pitchFamily="2" charset="2"/>
              <a:buChar char="ü"/>
              <a:defRPr/>
            </a:pPr>
            <a:endParaRPr lang="en-US" altLang="en-US" sz="1800" dirty="0">
              <a:solidFill>
                <a:srgbClr val="000000"/>
              </a:solidFill>
            </a:endParaRPr>
          </a:p>
          <a:p>
            <a:pPr>
              <a:buClr>
                <a:srgbClr val="00B050"/>
              </a:buClr>
              <a:buFont typeface="Wingdings" panose="05000000000000000000" pitchFamily="2" charset="2"/>
              <a:buChar char="ü"/>
              <a:defRPr/>
            </a:pPr>
            <a:r>
              <a:rPr lang="en-US" altLang="en-US" sz="1800" dirty="0">
                <a:solidFill>
                  <a:srgbClr val="000000"/>
                </a:solidFill>
              </a:rPr>
              <a:t>Ask your employee(s) to complete their self-appraisals in Workday in a timely manner.</a:t>
            </a:r>
          </a:p>
          <a:p>
            <a:pPr>
              <a:buClr>
                <a:srgbClr val="00B050"/>
              </a:buClr>
              <a:buFont typeface="Wingdings" panose="05000000000000000000" pitchFamily="2" charset="2"/>
              <a:buChar char="ü"/>
              <a:defRPr/>
            </a:pPr>
            <a:endParaRPr lang="en-US" altLang="en-US" sz="1800" dirty="0">
              <a:solidFill>
                <a:srgbClr val="000000"/>
              </a:solidFill>
            </a:endParaRPr>
          </a:p>
          <a:p>
            <a:pPr>
              <a:buClr>
                <a:srgbClr val="00B050"/>
              </a:buClr>
              <a:buFont typeface="Wingdings" panose="05000000000000000000" pitchFamily="2" charset="2"/>
              <a:buChar char="ü"/>
              <a:defRPr/>
            </a:pPr>
            <a:r>
              <a:rPr lang="en-US" altLang="en-US" sz="1800" dirty="0">
                <a:solidFill>
                  <a:srgbClr val="000000"/>
                </a:solidFill>
              </a:rPr>
              <a:t>Optional: Solicit feedback from a dotted line manager (in Workday) or others (outside of Workday regarding your employee’s performance).</a:t>
            </a:r>
          </a:p>
          <a:p>
            <a:pPr>
              <a:buClr>
                <a:srgbClr val="00B050"/>
              </a:buClr>
              <a:buFont typeface="Wingdings" panose="05000000000000000000" pitchFamily="2" charset="2"/>
              <a:buChar char="ü"/>
              <a:defRPr/>
            </a:pPr>
            <a:endParaRPr lang="en-US" altLang="en-US" sz="1800" dirty="0">
              <a:solidFill>
                <a:srgbClr val="000000"/>
              </a:solidFill>
            </a:endParaRPr>
          </a:p>
          <a:p>
            <a:pPr>
              <a:buClr>
                <a:srgbClr val="00B050"/>
              </a:buClr>
              <a:buFont typeface="Wingdings" panose="05000000000000000000" pitchFamily="2" charset="2"/>
              <a:buChar char="ü"/>
              <a:defRPr/>
            </a:pPr>
            <a:r>
              <a:rPr lang="en-US" altLang="en-US" sz="1800" dirty="0">
                <a:solidFill>
                  <a:srgbClr val="000000"/>
                </a:solidFill>
              </a:rPr>
              <a:t>Write the review(s) in Workday and arrive at an overall rating. </a:t>
            </a:r>
          </a:p>
          <a:p>
            <a:pPr>
              <a:buClr>
                <a:srgbClr val="00B050"/>
              </a:buClr>
              <a:buFont typeface="Wingdings" panose="05000000000000000000" pitchFamily="2" charset="2"/>
              <a:buChar char="ü"/>
              <a:defRPr/>
            </a:pPr>
            <a:endParaRPr lang="en-US" altLang="en-US" sz="1800" dirty="0">
              <a:solidFill>
                <a:srgbClr val="000000"/>
              </a:solidFill>
            </a:endParaRPr>
          </a:p>
          <a:p>
            <a:pPr>
              <a:buClr>
                <a:srgbClr val="00B050"/>
              </a:buClr>
              <a:buFont typeface="Wingdings" panose="05000000000000000000" pitchFamily="2" charset="2"/>
              <a:buChar char="ü"/>
              <a:defRPr/>
            </a:pPr>
            <a:r>
              <a:rPr lang="en-US" altLang="en-US" sz="1800" dirty="0">
                <a:solidFill>
                  <a:srgbClr val="000000"/>
                </a:solidFill>
              </a:rPr>
              <a:t>Schedule time to meet with your employee(s) for their End-of-Year Review.</a:t>
            </a:r>
          </a:p>
          <a:p>
            <a:pPr>
              <a:buClr>
                <a:srgbClr val="00B050"/>
              </a:buClr>
              <a:buFont typeface="Wingdings" panose="05000000000000000000" pitchFamily="2" charset="2"/>
              <a:buChar char="ü"/>
              <a:defRPr/>
            </a:pPr>
            <a:endParaRPr lang="en-US" altLang="en-US" sz="1800" dirty="0">
              <a:solidFill>
                <a:srgbClr val="000000"/>
              </a:solidFill>
            </a:endParaRPr>
          </a:p>
          <a:p>
            <a:pPr>
              <a:buClr>
                <a:srgbClr val="00B050"/>
              </a:buClr>
              <a:buFont typeface="Wingdings" panose="05000000000000000000" pitchFamily="2" charset="2"/>
              <a:buChar char="ü"/>
              <a:defRPr/>
            </a:pPr>
            <a:r>
              <a:rPr lang="en-US" altLang="en-US" sz="1800" dirty="0">
                <a:solidFill>
                  <a:srgbClr val="000000"/>
                </a:solidFill>
              </a:rPr>
              <a:t>Acknowledge in Workday that the end-of-year review conversation occurred and that the overall rating was shared with your employee(s).</a:t>
            </a:r>
          </a:p>
          <a:p>
            <a:endParaRPr lang="en-US" dirty="0"/>
          </a:p>
        </p:txBody>
      </p:sp>
    </p:spTree>
    <p:extLst>
      <p:ext uri="{BB962C8B-B14F-4D97-AF65-F5344CB8AC3E}">
        <p14:creationId xmlns:p14="http://schemas.microsoft.com/office/powerpoint/2010/main" val="644368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62B29-03EF-4E2E-9362-81C492096842}"/>
              </a:ext>
            </a:extLst>
          </p:cNvPr>
          <p:cNvSpPr>
            <a:spLocks noGrp="1"/>
          </p:cNvSpPr>
          <p:nvPr>
            <p:ph type="title"/>
          </p:nvPr>
        </p:nvSpPr>
        <p:spPr/>
        <p:txBody>
          <a:bodyPr/>
          <a:lstStyle/>
          <a:p>
            <a:r>
              <a:rPr lang="en-US" dirty="0"/>
              <a:t>Developing Your Employees</a:t>
            </a:r>
          </a:p>
        </p:txBody>
      </p:sp>
      <p:sp>
        <p:nvSpPr>
          <p:cNvPr id="4" name="Rectangle 3">
            <a:extLst>
              <a:ext uri="{FF2B5EF4-FFF2-40B4-BE49-F238E27FC236}">
                <a16:creationId xmlns:a16="http://schemas.microsoft.com/office/drawing/2014/main" id="{6A105BED-A6D9-46F3-A3EC-FA3FCD68AB73}"/>
              </a:ext>
            </a:extLst>
          </p:cNvPr>
          <p:cNvSpPr/>
          <p:nvPr/>
        </p:nvSpPr>
        <p:spPr>
          <a:xfrm>
            <a:off x="441158" y="1690688"/>
            <a:ext cx="10515600" cy="3693319"/>
          </a:xfrm>
          <a:prstGeom prst="rect">
            <a:avLst/>
          </a:prstGeom>
        </p:spPr>
        <p:txBody>
          <a:bodyPr wrap="square">
            <a:spAutoFit/>
          </a:bodyPr>
          <a:lstStyle/>
          <a:p>
            <a:pPr>
              <a:defRPr/>
            </a:pPr>
            <a:r>
              <a:rPr lang="en-US" sz="2800" dirty="0">
                <a:latin typeface="Franklin Gothic Book" panose="020B0503020102020204" pitchFamily="34" charset="0"/>
              </a:rPr>
              <a:t>As a manager it is important that you:</a:t>
            </a:r>
          </a:p>
          <a:p>
            <a:pPr marL="393700" indent="-393700">
              <a:spcBef>
                <a:spcPts val="1200"/>
              </a:spcBef>
              <a:buFont typeface="+mj-lt"/>
              <a:buAutoNum type="arabicPeriod"/>
              <a:defRPr/>
            </a:pPr>
            <a:r>
              <a:rPr lang="en-US" sz="2800" dirty="0">
                <a:latin typeface="Franklin Gothic Book" panose="020B0503020102020204" pitchFamily="34" charset="0"/>
              </a:rPr>
              <a:t>Support the growth and development of all employees within your department, regardless of role.</a:t>
            </a:r>
          </a:p>
          <a:p>
            <a:pPr marL="393700" indent="-393700">
              <a:buFont typeface="+mj-lt"/>
              <a:buAutoNum type="arabicPeriod"/>
              <a:defRPr/>
            </a:pPr>
            <a:r>
              <a:rPr lang="en-US" sz="2800" dirty="0">
                <a:latin typeface="Franklin Gothic Book" panose="020B0503020102020204" pitchFamily="34" charset="0"/>
              </a:rPr>
              <a:t>Are aware of each employee’s strengths, developmental areas, and career goals.</a:t>
            </a:r>
          </a:p>
          <a:p>
            <a:pPr marL="393700" indent="-393700">
              <a:buFont typeface="+mj-lt"/>
              <a:buAutoNum type="arabicPeriod"/>
              <a:defRPr/>
            </a:pPr>
            <a:r>
              <a:rPr lang="en-US" sz="2800" dirty="0">
                <a:latin typeface="Franklin Gothic Book" panose="020B0503020102020204" pitchFamily="34" charset="0"/>
              </a:rPr>
              <a:t>Utilize the 70-20-10 approach for employee development</a:t>
            </a:r>
          </a:p>
          <a:p>
            <a:pPr marL="850900" lvl="1" indent="-393700">
              <a:buFont typeface="Arial" panose="020B0604020202020204" pitchFamily="34" charset="0"/>
              <a:buChar char="•"/>
              <a:defRPr/>
            </a:pPr>
            <a:r>
              <a:rPr lang="en-US" sz="1600" dirty="0">
                <a:latin typeface="Franklin Gothic Book" panose="020B0503020102020204" pitchFamily="34" charset="0"/>
              </a:rPr>
              <a:t>70% of development comes from on-the-job experience</a:t>
            </a:r>
          </a:p>
          <a:p>
            <a:pPr marL="850900" lvl="1" indent="-393700">
              <a:buFont typeface="Arial" panose="020B0604020202020204" pitchFamily="34" charset="0"/>
              <a:buChar char="•"/>
              <a:defRPr/>
            </a:pPr>
            <a:r>
              <a:rPr lang="en-US" sz="1600" dirty="0">
                <a:latin typeface="Franklin Gothic Book" panose="020B0503020102020204" pitchFamily="34" charset="0"/>
              </a:rPr>
              <a:t>20% of development comes from relationships, networking, observing others, etc.</a:t>
            </a:r>
          </a:p>
          <a:p>
            <a:pPr marL="850900" lvl="1" indent="-393700">
              <a:buFont typeface="Arial" panose="020B0604020202020204" pitchFamily="34" charset="0"/>
              <a:buChar char="•"/>
              <a:defRPr/>
            </a:pPr>
            <a:r>
              <a:rPr lang="en-US" sz="1600" dirty="0">
                <a:latin typeface="Franklin Gothic Book" panose="020B0503020102020204" pitchFamily="34" charset="0"/>
              </a:rPr>
              <a:t>10% of development comes from formal training opportunities.</a:t>
            </a:r>
          </a:p>
          <a:p>
            <a:pPr>
              <a:defRPr/>
            </a:pPr>
            <a:endParaRPr lang="en-US" sz="800" dirty="0">
              <a:latin typeface="Franklin Gothic Book" panose="020B0503020102020204" pitchFamily="34" charset="0"/>
            </a:endParaRPr>
          </a:p>
        </p:txBody>
      </p:sp>
    </p:spTree>
    <p:extLst>
      <p:ext uri="{BB962C8B-B14F-4D97-AF65-F5344CB8AC3E}">
        <p14:creationId xmlns:p14="http://schemas.microsoft.com/office/powerpoint/2010/main" val="2616544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18AF7-D33F-461C-903F-B2E29FBC6084}"/>
              </a:ext>
            </a:extLst>
          </p:cNvPr>
          <p:cNvSpPr>
            <a:spLocks noGrp="1"/>
          </p:cNvSpPr>
          <p:nvPr>
            <p:ph type="title"/>
          </p:nvPr>
        </p:nvSpPr>
        <p:spPr/>
        <p:txBody>
          <a:bodyPr/>
          <a:lstStyle/>
          <a:p>
            <a:r>
              <a:rPr lang="en-US" dirty="0"/>
              <a:t>Housekeeping items</a:t>
            </a:r>
          </a:p>
        </p:txBody>
      </p:sp>
      <p:sp>
        <p:nvSpPr>
          <p:cNvPr id="4" name="Content Placeholder 2">
            <a:extLst>
              <a:ext uri="{FF2B5EF4-FFF2-40B4-BE49-F238E27FC236}">
                <a16:creationId xmlns:a16="http://schemas.microsoft.com/office/drawing/2014/main" id="{B7E6A981-F21B-4722-8216-1752A33541E6}"/>
              </a:ext>
            </a:extLst>
          </p:cNvPr>
          <p:cNvSpPr>
            <a:spLocks noGrp="1"/>
          </p:cNvSpPr>
          <p:nvPr>
            <p:ph idx="1"/>
          </p:nvPr>
        </p:nvSpPr>
        <p:spPr>
          <a:xfrm>
            <a:off x="1083297" y="1835052"/>
            <a:ext cx="10515600" cy="4351338"/>
          </a:xfrm>
        </p:spPr>
        <p:txBody>
          <a:bodyPr>
            <a:normAutofit/>
          </a:bodyPr>
          <a:lstStyle/>
          <a:p>
            <a:pPr marL="0" indent="0">
              <a:lnSpc>
                <a:spcPct val="150000"/>
              </a:lnSpc>
              <a:buNone/>
            </a:pPr>
            <a:r>
              <a:rPr lang="en-US" dirty="0"/>
              <a:t>Session is being recorded.</a:t>
            </a:r>
          </a:p>
          <a:p>
            <a:pPr marL="0" indent="0">
              <a:lnSpc>
                <a:spcPct val="150000"/>
              </a:lnSpc>
              <a:buNone/>
            </a:pPr>
            <a:r>
              <a:rPr lang="en-US" dirty="0">
                <a:solidFill>
                  <a:schemeClr val="tx1"/>
                </a:solidFill>
              </a:rPr>
              <a:t>Use the chat box to ask questions at any time.</a:t>
            </a:r>
          </a:p>
          <a:p>
            <a:pPr marL="0" indent="0">
              <a:lnSpc>
                <a:spcPct val="150000"/>
              </a:lnSpc>
              <a:buNone/>
            </a:pPr>
            <a:r>
              <a:rPr lang="en-US" dirty="0"/>
              <a:t>Please silence phones and minimize background noise.</a:t>
            </a:r>
          </a:p>
          <a:p>
            <a:pPr marL="0" indent="0">
              <a:lnSpc>
                <a:spcPct val="150000"/>
              </a:lnSpc>
              <a:buNone/>
            </a:pPr>
            <a:r>
              <a:rPr lang="en-US" dirty="0"/>
              <a:t>Inform your co-workers that you’re attending this session.</a:t>
            </a:r>
          </a:p>
        </p:txBody>
      </p:sp>
      <p:pic>
        <p:nvPicPr>
          <p:cNvPr id="5" name="Graphic 4">
            <a:extLst>
              <a:ext uri="{FF2B5EF4-FFF2-40B4-BE49-F238E27FC236}">
                <a16:creationId xmlns:a16="http://schemas.microsoft.com/office/drawing/2014/main" id="{CBB96AE2-9FAD-4082-B56C-C363085416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6700" y="3440430"/>
            <a:ext cx="571500" cy="571500"/>
          </a:xfrm>
          <a:prstGeom prst="rect">
            <a:avLst/>
          </a:prstGeom>
        </p:spPr>
      </p:pic>
      <p:pic>
        <p:nvPicPr>
          <p:cNvPr id="6" name="Graphic 5">
            <a:extLst>
              <a:ext uri="{FF2B5EF4-FFF2-40B4-BE49-F238E27FC236}">
                <a16:creationId xmlns:a16="http://schemas.microsoft.com/office/drawing/2014/main" id="{7A2BD781-D4A1-476E-90BB-34DD87D2A5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4981" y="2707160"/>
            <a:ext cx="409575" cy="514350"/>
          </a:xfrm>
          <a:prstGeom prst="rect">
            <a:avLst/>
          </a:prstGeom>
        </p:spPr>
      </p:pic>
      <p:pic>
        <p:nvPicPr>
          <p:cNvPr id="7" name="Graphic 6">
            <a:extLst>
              <a:ext uri="{FF2B5EF4-FFF2-40B4-BE49-F238E27FC236}">
                <a16:creationId xmlns:a16="http://schemas.microsoft.com/office/drawing/2014/main" id="{BADC8952-8C7D-465F-ACA4-2B1754BBD4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6700" y="1957603"/>
            <a:ext cx="571500" cy="571500"/>
          </a:xfrm>
          <a:prstGeom prst="rect">
            <a:avLst/>
          </a:prstGeom>
        </p:spPr>
      </p:pic>
      <p:pic>
        <p:nvPicPr>
          <p:cNvPr id="8" name="Graphic 7">
            <a:extLst>
              <a:ext uri="{FF2B5EF4-FFF2-40B4-BE49-F238E27FC236}">
                <a16:creationId xmlns:a16="http://schemas.microsoft.com/office/drawing/2014/main" id="{0E9D43A1-97D1-430D-BB05-B4A274197B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6700" y="4242280"/>
            <a:ext cx="571500" cy="571500"/>
          </a:xfrm>
          <a:prstGeom prst="rect">
            <a:avLst/>
          </a:prstGeom>
        </p:spPr>
      </p:pic>
      <p:sp>
        <p:nvSpPr>
          <p:cNvPr id="9" name="Rectangle 8">
            <a:extLst>
              <a:ext uri="{FF2B5EF4-FFF2-40B4-BE49-F238E27FC236}">
                <a16:creationId xmlns:a16="http://schemas.microsoft.com/office/drawing/2014/main" id="{9943480B-C9B4-453F-A9FA-1394FC753442}"/>
              </a:ext>
            </a:extLst>
          </p:cNvPr>
          <p:cNvSpPr/>
          <p:nvPr/>
        </p:nvSpPr>
        <p:spPr>
          <a:xfrm>
            <a:off x="266699" y="5470463"/>
            <a:ext cx="10026831" cy="646331"/>
          </a:xfrm>
          <a:prstGeom prst="rect">
            <a:avLst/>
          </a:prstGeom>
        </p:spPr>
        <p:txBody>
          <a:bodyPr wrap="square">
            <a:spAutoFit/>
          </a:bodyPr>
          <a:lstStyle/>
          <a:p>
            <a:r>
              <a:rPr lang="en-US" b="1" dirty="0">
                <a:solidFill>
                  <a:srgbClr val="FF0000"/>
                </a:solidFill>
              </a:rPr>
              <a:t>Please Note: </a:t>
            </a:r>
            <a:r>
              <a:rPr lang="en-US" dirty="0"/>
              <a:t>If you are in a room with multiple people, please send a list of participants to</a:t>
            </a:r>
            <a:br>
              <a:rPr lang="en-US" dirty="0"/>
            </a:br>
            <a:r>
              <a:rPr lang="en-US" dirty="0"/>
              <a:t>                        Jen Clouser at </a:t>
            </a:r>
            <a:r>
              <a:rPr lang="en-US" u="sng" dirty="0">
                <a:solidFill>
                  <a:srgbClr val="0070C0"/>
                </a:solidFill>
              </a:rPr>
              <a:t>jel33@psu.edu.</a:t>
            </a:r>
          </a:p>
        </p:txBody>
      </p:sp>
    </p:spTree>
    <p:extLst>
      <p:ext uri="{BB962C8B-B14F-4D97-AF65-F5344CB8AC3E}">
        <p14:creationId xmlns:p14="http://schemas.microsoft.com/office/powerpoint/2010/main" val="207814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07DAE-18BC-48AA-B74E-2C3B51F4656A}"/>
              </a:ext>
            </a:extLst>
          </p:cNvPr>
          <p:cNvSpPr>
            <a:spLocks noGrp="1"/>
          </p:cNvSpPr>
          <p:nvPr>
            <p:ph type="title"/>
          </p:nvPr>
        </p:nvSpPr>
        <p:spPr/>
        <p:txBody>
          <a:bodyPr/>
          <a:lstStyle/>
          <a:p>
            <a:r>
              <a:rPr lang="en-US" dirty="0"/>
              <a:t>Effective Performance Management</a:t>
            </a:r>
          </a:p>
        </p:txBody>
      </p:sp>
      <p:sp>
        <p:nvSpPr>
          <p:cNvPr id="3" name="Content Placeholder 2">
            <a:extLst>
              <a:ext uri="{FF2B5EF4-FFF2-40B4-BE49-F238E27FC236}">
                <a16:creationId xmlns:a16="http://schemas.microsoft.com/office/drawing/2014/main" id="{E145367D-3E40-4E1C-B944-598D1F08AF04}"/>
              </a:ext>
            </a:extLst>
          </p:cNvPr>
          <p:cNvSpPr>
            <a:spLocks noGrp="1"/>
          </p:cNvSpPr>
          <p:nvPr>
            <p:ph idx="1"/>
          </p:nvPr>
        </p:nvSpPr>
        <p:spPr>
          <a:xfrm>
            <a:off x="260682" y="2506662"/>
            <a:ext cx="11040979" cy="4351338"/>
          </a:xfrm>
        </p:spPr>
        <p:txBody>
          <a:bodyPr/>
          <a:lstStyle/>
          <a:p>
            <a:pPr marL="0" indent="0">
              <a:buNone/>
            </a:pPr>
            <a:r>
              <a:rPr lang="en-US" dirty="0">
                <a:solidFill>
                  <a:srgbClr val="009CDE"/>
                </a:solidFill>
              </a:rPr>
              <a:t>Target critical talent </a:t>
            </a:r>
            <a:r>
              <a:rPr lang="en-US" dirty="0"/>
              <a:t>for development and retention.</a:t>
            </a:r>
          </a:p>
          <a:p>
            <a:pPr marL="0" indent="0">
              <a:buNone/>
            </a:pPr>
            <a:r>
              <a:rPr lang="en-US" dirty="0">
                <a:solidFill>
                  <a:srgbClr val="009CDE"/>
                </a:solidFill>
              </a:rPr>
              <a:t>Execute strategy </a:t>
            </a:r>
            <a:r>
              <a:rPr lang="en-US" dirty="0"/>
              <a:t>by prioritizing and aligning goals and objectives.</a:t>
            </a:r>
          </a:p>
          <a:p>
            <a:pPr marL="0" indent="0">
              <a:buNone/>
            </a:pPr>
            <a:r>
              <a:rPr lang="en-US" dirty="0">
                <a:solidFill>
                  <a:srgbClr val="009CDE"/>
                </a:solidFill>
              </a:rPr>
              <a:t>Improve performance </a:t>
            </a:r>
            <a:r>
              <a:rPr lang="en-US" dirty="0"/>
              <a:t>of groups and individuals.</a:t>
            </a:r>
          </a:p>
          <a:p>
            <a:pPr marL="0" indent="0">
              <a:buNone/>
            </a:pPr>
            <a:r>
              <a:rPr lang="en-US" dirty="0">
                <a:solidFill>
                  <a:srgbClr val="009CDE"/>
                </a:solidFill>
              </a:rPr>
              <a:t>Make better pay decisions </a:t>
            </a:r>
            <a:r>
              <a:rPr lang="en-US" dirty="0"/>
              <a:t>based on performance and desired results.</a:t>
            </a:r>
          </a:p>
          <a:p>
            <a:pPr marL="0" indent="0">
              <a:buNone/>
            </a:pPr>
            <a:r>
              <a:rPr lang="en-US" dirty="0">
                <a:solidFill>
                  <a:srgbClr val="009CDE"/>
                </a:solidFill>
              </a:rPr>
              <a:t>Identify top performers </a:t>
            </a:r>
            <a:r>
              <a:rPr lang="en-US" dirty="0"/>
              <a:t>to develop a succession plan.</a:t>
            </a:r>
          </a:p>
        </p:txBody>
      </p:sp>
      <p:sp>
        <p:nvSpPr>
          <p:cNvPr id="4" name="Content Placeholder 2">
            <a:extLst>
              <a:ext uri="{FF2B5EF4-FFF2-40B4-BE49-F238E27FC236}">
                <a16:creationId xmlns:a16="http://schemas.microsoft.com/office/drawing/2014/main" id="{1C1301CF-6ED1-4E1E-8860-2FCA0DD81857}"/>
              </a:ext>
            </a:extLst>
          </p:cNvPr>
          <p:cNvSpPr txBox="1">
            <a:spLocks/>
          </p:cNvSpPr>
          <p:nvPr/>
        </p:nvSpPr>
        <p:spPr>
          <a:xfrm>
            <a:off x="188489" y="1852906"/>
            <a:ext cx="11040979" cy="6898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41E42"/>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41E42"/>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41E42"/>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41E42"/>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41E42"/>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chemeClr val="tx1"/>
                </a:solidFill>
              </a:rPr>
              <a:t>Helps to:</a:t>
            </a:r>
          </a:p>
        </p:txBody>
      </p:sp>
    </p:spTree>
    <p:extLst>
      <p:ext uri="{BB962C8B-B14F-4D97-AF65-F5344CB8AC3E}">
        <p14:creationId xmlns:p14="http://schemas.microsoft.com/office/powerpoint/2010/main" val="403236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7D0F12-C114-4D63-AC2E-212D5B07CE13}"/>
              </a:ext>
            </a:extLst>
          </p:cNvPr>
          <p:cNvSpPr txBox="1"/>
          <p:nvPr/>
        </p:nvSpPr>
        <p:spPr>
          <a:xfrm>
            <a:off x="2913647" y="2675021"/>
            <a:ext cx="6364705" cy="1631216"/>
          </a:xfrm>
          <a:prstGeom prst="rect">
            <a:avLst/>
          </a:prstGeom>
          <a:noFill/>
        </p:spPr>
        <p:txBody>
          <a:bodyPr wrap="square" rtlCol="0">
            <a:spAutoFit/>
          </a:bodyPr>
          <a:lstStyle/>
          <a:p>
            <a:pPr algn="ctr"/>
            <a:r>
              <a:rPr lang="en-US" sz="2800" b="1" dirty="0">
                <a:latin typeface="Franklin Gothic Book" panose="020B0503020102020204" pitchFamily="34" charset="0"/>
              </a:rPr>
              <a:t>Jen Clouser</a:t>
            </a:r>
            <a:br>
              <a:rPr lang="en-US" sz="2400" dirty="0">
                <a:latin typeface="Franklin Gothic Book" panose="020B0503020102020204" pitchFamily="34" charset="0"/>
              </a:rPr>
            </a:br>
            <a:r>
              <a:rPr lang="en-US" sz="2400" dirty="0">
                <a:latin typeface="Franklin Gothic Book" panose="020B0503020102020204" pitchFamily="34" charset="0"/>
              </a:rPr>
              <a:t>Human Resource Specialist</a:t>
            </a:r>
            <a:br>
              <a:rPr lang="en-US" sz="2400" dirty="0">
                <a:latin typeface="Franklin Gothic Book" panose="020B0503020102020204" pitchFamily="34" charset="0"/>
              </a:rPr>
            </a:br>
            <a:r>
              <a:rPr lang="en-US" sz="2400" dirty="0">
                <a:latin typeface="Franklin Gothic Book" panose="020B0503020102020204" pitchFamily="34" charset="0"/>
              </a:rPr>
              <a:t>Talent, Diversity, &amp; Inclusion</a:t>
            </a:r>
          </a:p>
          <a:p>
            <a:pPr algn="ctr"/>
            <a:r>
              <a:rPr lang="en-US" sz="2400" u="sng" dirty="0">
                <a:solidFill>
                  <a:srgbClr val="0070C0"/>
                </a:solidFill>
                <a:latin typeface="Franklin Gothic Book" panose="020B0503020102020204" pitchFamily="34" charset="0"/>
              </a:rPr>
              <a:t>jel33@psu.edu</a:t>
            </a:r>
          </a:p>
        </p:txBody>
      </p:sp>
    </p:spTree>
    <p:extLst>
      <p:ext uri="{BB962C8B-B14F-4D97-AF65-F5344CB8AC3E}">
        <p14:creationId xmlns:p14="http://schemas.microsoft.com/office/powerpoint/2010/main" val="678932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7AAE4A-4FBF-425D-8450-06FD7A4266BA}"/>
              </a:ext>
            </a:extLst>
          </p:cNvPr>
          <p:cNvSpPr>
            <a:spLocks noGrp="1"/>
          </p:cNvSpPr>
          <p:nvPr>
            <p:ph type="title"/>
          </p:nvPr>
        </p:nvSpPr>
        <p:spPr>
          <a:xfrm>
            <a:off x="167640" y="504462"/>
            <a:ext cx="10515600" cy="1325563"/>
          </a:xfrm>
        </p:spPr>
        <p:txBody>
          <a:bodyPr/>
          <a:lstStyle/>
          <a:p>
            <a:r>
              <a:rPr lang="en-US" dirty="0"/>
              <a:t>Today will help you to</a:t>
            </a:r>
          </a:p>
        </p:txBody>
      </p:sp>
      <p:sp>
        <p:nvSpPr>
          <p:cNvPr id="5" name="Rectangle 4">
            <a:extLst>
              <a:ext uri="{FF2B5EF4-FFF2-40B4-BE49-F238E27FC236}">
                <a16:creationId xmlns:a16="http://schemas.microsoft.com/office/drawing/2014/main" id="{9C0E7D16-5037-4813-BBF1-90B6EC20C75C}"/>
              </a:ext>
            </a:extLst>
          </p:cNvPr>
          <p:cNvSpPr/>
          <p:nvPr/>
        </p:nvSpPr>
        <p:spPr>
          <a:xfrm>
            <a:off x="335280" y="2893967"/>
            <a:ext cx="491490" cy="49149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0CB94A5-CC83-46C7-B212-7F0730FE076C}"/>
              </a:ext>
            </a:extLst>
          </p:cNvPr>
          <p:cNvSpPr/>
          <p:nvPr/>
        </p:nvSpPr>
        <p:spPr>
          <a:xfrm>
            <a:off x="346710" y="3642633"/>
            <a:ext cx="491490" cy="49149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6AA1489-F49B-4A8D-BADB-34852DA74B7C}"/>
              </a:ext>
            </a:extLst>
          </p:cNvPr>
          <p:cNvSpPr/>
          <p:nvPr/>
        </p:nvSpPr>
        <p:spPr>
          <a:xfrm>
            <a:off x="346710" y="4397013"/>
            <a:ext cx="491490" cy="49149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D48D841-B116-489E-B471-4F0565208402}"/>
              </a:ext>
            </a:extLst>
          </p:cNvPr>
          <p:cNvSpPr/>
          <p:nvPr/>
        </p:nvSpPr>
        <p:spPr>
          <a:xfrm>
            <a:off x="346710" y="2139587"/>
            <a:ext cx="491490" cy="49149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94CC56F-24B7-4D54-BE84-586B8FB85245}"/>
              </a:ext>
            </a:extLst>
          </p:cNvPr>
          <p:cNvSpPr/>
          <p:nvPr/>
        </p:nvSpPr>
        <p:spPr>
          <a:xfrm>
            <a:off x="1013513" y="2288077"/>
            <a:ext cx="5331909" cy="400110"/>
          </a:xfrm>
          <a:prstGeom prst="rect">
            <a:avLst/>
          </a:prstGeom>
        </p:spPr>
        <p:txBody>
          <a:bodyPr wrap="none">
            <a:spAutoFit/>
          </a:bodyPr>
          <a:lstStyle/>
          <a:p>
            <a:pPr lvl="0"/>
            <a:r>
              <a:rPr lang="en-US" sz="2000" dirty="0">
                <a:latin typeface="Open Sans" panose="020B0606030504020204" pitchFamily="34" charset="0"/>
                <a:ea typeface="Open Sans" panose="020B0606030504020204" pitchFamily="34" charset="0"/>
                <a:cs typeface="Open Sans" panose="020B0606030504020204" pitchFamily="34" charset="0"/>
              </a:rPr>
              <a:t>Prepare for the end-of-year review meeting</a:t>
            </a:r>
          </a:p>
        </p:txBody>
      </p:sp>
      <p:sp>
        <p:nvSpPr>
          <p:cNvPr id="10" name="Rectangle 9">
            <a:extLst>
              <a:ext uri="{FF2B5EF4-FFF2-40B4-BE49-F238E27FC236}">
                <a16:creationId xmlns:a16="http://schemas.microsoft.com/office/drawing/2014/main" id="{D0BA56C7-56C0-432E-B1D2-EA52DC4DBDB3}"/>
              </a:ext>
            </a:extLst>
          </p:cNvPr>
          <p:cNvSpPr/>
          <p:nvPr/>
        </p:nvSpPr>
        <p:spPr>
          <a:xfrm>
            <a:off x="1013513" y="3014984"/>
            <a:ext cx="7270067" cy="400110"/>
          </a:xfrm>
          <a:prstGeom prst="rect">
            <a:avLst/>
          </a:prstGeom>
        </p:spPr>
        <p:txBody>
          <a:bodyPr wrap="none">
            <a:spAutoFit/>
          </a:bodyPr>
          <a:lstStyle/>
          <a:p>
            <a:pPr lvl="0"/>
            <a:r>
              <a:rPr lang="en-US" sz="2000" dirty="0">
                <a:latin typeface="Open Sans" panose="020B0606030504020204" pitchFamily="34" charset="0"/>
                <a:ea typeface="Open Sans" panose="020B0606030504020204" pitchFamily="34" charset="0"/>
                <a:cs typeface="Open Sans" panose="020B0606030504020204" pitchFamily="34" charset="0"/>
              </a:rPr>
              <a:t>Utilize Workday to document your employee’s performance</a:t>
            </a:r>
          </a:p>
        </p:txBody>
      </p:sp>
      <p:sp>
        <p:nvSpPr>
          <p:cNvPr id="11" name="Rectangle 10">
            <a:extLst>
              <a:ext uri="{FF2B5EF4-FFF2-40B4-BE49-F238E27FC236}">
                <a16:creationId xmlns:a16="http://schemas.microsoft.com/office/drawing/2014/main" id="{ED280A1A-E726-429D-9AC9-079FA1AF2D0E}"/>
              </a:ext>
            </a:extLst>
          </p:cNvPr>
          <p:cNvSpPr/>
          <p:nvPr/>
        </p:nvSpPr>
        <p:spPr>
          <a:xfrm>
            <a:off x="1013513" y="3754273"/>
            <a:ext cx="6388928" cy="400110"/>
          </a:xfrm>
          <a:prstGeom prst="rect">
            <a:avLst/>
          </a:prstGeom>
        </p:spPr>
        <p:txBody>
          <a:bodyPr wrap="none">
            <a:spAutoFit/>
          </a:bodyPr>
          <a:lstStyle/>
          <a:p>
            <a:pPr lvl="0"/>
            <a:r>
              <a:rPr lang="en-US" sz="2000" dirty="0">
                <a:latin typeface="Open Sans" panose="020B0606030504020204" pitchFamily="34" charset="0"/>
                <a:ea typeface="Open Sans" panose="020B0606030504020204" pitchFamily="34" charset="0"/>
                <a:cs typeface="Open Sans" panose="020B0606030504020204" pitchFamily="34" charset="0"/>
              </a:rPr>
              <a:t>Identify your role and responsibilities in this process</a:t>
            </a:r>
          </a:p>
        </p:txBody>
      </p:sp>
      <p:sp>
        <p:nvSpPr>
          <p:cNvPr id="12" name="Rectangle 11">
            <a:extLst>
              <a:ext uri="{FF2B5EF4-FFF2-40B4-BE49-F238E27FC236}">
                <a16:creationId xmlns:a16="http://schemas.microsoft.com/office/drawing/2014/main" id="{39854456-7579-43F8-B621-3D49B38B5E0F}"/>
              </a:ext>
            </a:extLst>
          </p:cNvPr>
          <p:cNvSpPr/>
          <p:nvPr/>
        </p:nvSpPr>
        <p:spPr>
          <a:xfrm>
            <a:off x="1013514" y="4469928"/>
            <a:ext cx="10736474" cy="400110"/>
          </a:xfrm>
          <a:prstGeom prst="rect">
            <a:avLst/>
          </a:prstGeom>
        </p:spPr>
        <p:txBody>
          <a:bodyPr wrap="square">
            <a:spAutoFit/>
          </a:bodyPr>
          <a:lstStyle/>
          <a:p>
            <a:pPr lvl="0"/>
            <a:r>
              <a:rPr lang="en-US" sz="2000" dirty="0">
                <a:latin typeface="Open Sans" panose="020B0606030504020204" pitchFamily="34" charset="0"/>
                <a:ea typeface="Open Sans" panose="020B0606030504020204" pitchFamily="34" charset="0"/>
                <a:cs typeface="Open Sans" panose="020B0606030504020204" pitchFamily="34" charset="0"/>
              </a:rPr>
              <a:t>Identify opportunities for your employee’s future growth and development</a:t>
            </a:r>
          </a:p>
        </p:txBody>
      </p:sp>
      <p:pic>
        <p:nvPicPr>
          <p:cNvPr id="13" name="Graphic 12">
            <a:extLst>
              <a:ext uri="{FF2B5EF4-FFF2-40B4-BE49-F238E27FC236}">
                <a16:creationId xmlns:a16="http://schemas.microsoft.com/office/drawing/2014/main" id="{C55D533E-3EB6-494B-9371-4E4E8F4BBD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2013" y="1935900"/>
            <a:ext cx="571500" cy="571500"/>
          </a:xfrm>
          <a:prstGeom prst="rect">
            <a:avLst/>
          </a:prstGeom>
        </p:spPr>
      </p:pic>
      <p:pic>
        <p:nvPicPr>
          <p:cNvPr id="14" name="Graphic 13">
            <a:extLst>
              <a:ext uri="{FF2B5EF4-FFF2-40B4-BE49-F238E27FC236}">
                <a16:creationId xmlns:a16="http://schemas.microsoft.com/office/drawing/2014/main" id="{A8CAEDF9-9649-49E1-9198-D0E113F3E9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2013" y="2643147"/>
            <a:ext cx="571500" cy="571500"/>
          </a:xfrm>
          <a:prstGeom prst="rect">
            <a:avLst/>
          </a:prstGeom>
        </p:spPr>
      </p:pic>
      <p:pic>
        <p:nvPicPr>
          <p:cNvPr id="15" name="Graphic 14">
            <a:extLst>
              <a:ext uri="{FF2B5EF4-FFF2-40B4-BE49-F238E27FC236}">
                <a16:creationId xmlns:a16="http://schemas.microsoft.com/office/drawing/2014/main" id="{BCA47A53-D38C-4A12-8463-2C23F8B71B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2013" y="3408318"/>
            <a:ext cx="571500" cy="571500"/>
          </a:xfrm>
          <a:prstGeom prst="rect">
            <a:avLst/>
          </a:prstGeom>
        </p:spPr>
      </p:pic>
      <p:pic>
        <p:nvPicPr>
          <p:cNvPr id="16" name="Graphic 15">
            <a:extLst>
              <a:ext uri="{FF2B5EF4-FFF2-40B4-BE49-F238E27FC236}">
                <a16:creationId xmlns:a16="http://schemas.microsoft.com/office/drawing/2014/main" id="{C6EB43B2-6C3D-4BE5-B304-1211D495BA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2013" y="4134168"/>
            <a:ext cx="571500" cy="571500"/>
          </a:xfrm>
          <a:prstGeom prst="rect">
            <a:avLst/>
          </a:prstGeom>
        </p:spPr>
      </p:pic>
    </p:spTree>
    <p:extLst>
      <p:ext uri="{BB962C8B-B14F-4D97-AF65-F5344CB8AC3E}">
        <p14:creationId xmlns:p14="http://schemas.microsoft.com/office/powerpoint/2010/main" val="76314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4B8A9333-3E01-49C6-87B5-E0A88ADB7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079" y="1884544"/>
            <a:ext cx="8910321" cy="3088911"/>
          </a:xfrm>
          <a:prstGeom prst="rect">
            <a:avLst/>
          </a:prstGeom>
        </p:spPr>
      </p:pic>
    </p:spTree>
    <p:extLst>
      <p:ext uri="{BB962C8B-B14F-4D97-AF65-F5344CB8AC3E}">
        <p14:creationId xmlns:p14="http://schemas.microsoft.com/office/powerpoint/2010/main" val="834368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97F3-B6EF-41F1-BF11-22BC53D30711}"/>
              </a:ext>
            </a:extLst>
          </p:cNvPr>
          <p:cNvSpPr>
            <a:spLocks noGrp="1"/>
          </p:cNvSpPr>
          <p:nvPr>
            <p:ph type="title"/>
          </p:nvPr>
        </p:nvSpPr>
        <p:spPr/>
        <p:txBody>
          <a:bodyPr/>
          <a:lstStyle/>
          <a:p>
            <a:r>
              <a:rPr lang="en-US" dirty="0"/>
              <a:t>What is performance management?</a:t>
            </a:r>
          </a:p>
        </p:txBody>
      </p:sp>
      <p:sp>
        <p:nvSpPr>
          <p:cNvPr id="4" name="Rectangle 3">
            <a:extLst>
              <a:ext uri="{FF2B5EF4-FFF2-40B4-BE49-F238E27FC236}">
                <a16:creationId xmlns:a16="http://schemas.microsoft.com/office/drawing/2014/main" id="{3833C2B6-737B-4C53-B4E4-1A12B4255CF6}"/>
              </a:ext>
            </a:extLst>
          </p:cNvPr>
          <p:cNvSpPr/>
          <p:nvPr/>
        </p:nvSpPr>
        <p:spPr>
          <a:xfrm>
            <a:off x="838199" y="1370029"/>
            <a:ext cx="10515599" cy="646331"/>
          </a:xfrm>
          <a:prstGeom prst="rect">
            <a:avLst/>
          </a:prstGeom>
        </p:spPr>
        <p:txBody>
          <a:bodyPr wrap="square">
            <a:spAutoFit/>
          </a:bodyPr>
          <a:lstStyle/>
          <a:p>
            <a:r>
              <a:rPr lang="en-US" dirty="0">
                <a:solidFill>
                  <a:prstClr val="black"/>
                </a:solidFill>
              </a:rPr>
              <a:t>The process of </a:t>
            </a:r>
            <a:r>
              <a:rPr lang="en-US" b="1" dirty="0">
                <a:solidFill>
                  <a:prstClr val="black"/>
                </a:solidFill>
              </a:rPr>
              <a:t>setting expectations</a:t>
            </a:r>
            <a:r>
              <a:rPr lang="en-US" dirty="0">
                <a:solidFill>
                  <a:prstClr val="black"/>
                </a:solidFill>
              </a:rPr>
              <a:t>, </a:t>
            </a:r>
            <a:r>
              <a:rPr lang="en-US" b="1" dirty="0">
                <a:solidFill>
                  <a:prstClr val="black"/>
                </a:solidFill>
              </a:rPr>
              <a:t>aligning goals</a:t>
            </a:r>
            <a:r>
              <a:rPr lang="en-US" dirty="0">
                <a:solidFill>
                  <a:prstClr val="black"/>
                </a:solidFill>
              </a:rPr>
              <a:t>, </a:t>
            </a:r>
            <a:r>
              <a:rPr lang="en-US" b="1" dirty="0">
                <a:solidFill>
                  <a:prstClr val="black"/>
                </a:solidFill>
              </a:rPr>
              <a:t>assessing results</a:t>
            </a:r>
            <a:r>
              <a:rPr lang="en-US" dirty="0">
                <a:solidFill>
                  <a:prstClr val="black"/>
                </a:solidFill>
              </a:rPr>
              <a:t>, and </a:t>
            </a:r>
            <a:r>
              <a:rPr lang="en-US" b="1" dirty="0">
                <a:solidFill>
                  <a:prstClr val="black"/>
                </a:solidFill>
              </a:rPr>
              <a:t>focusing on staff development </a:t>
            </a:r>
            <a:r>
              <a:rPr lang="en-US" dirty="0">
                <a:solidFill>
                  <a:prstClr val="black"/>
                </a:solidFill>
              </a:rPr>
              <a:t>through ongoing conversations between managers and their direct report(s).</a:t>
            </a:r>
            <a:endParaRPr lang="en-US" dirty="0"/>
          </a:p>
        </p:txBody>
      </p:sp>
      <p:sp>
        <p:nvSpPr>
          <p:cNvPr id="5" name="Freeform 4">
            <a:extLst>
              <a:ext uri="{FF2B5EF4-FFF2-40B4-BE49-F238E27FC236}">
                <a16:creationId xmlns:a16="http://schemas.microsoft.com/office/drawing/2014/main" id="{B98913A8-456F-4587-8535-05936F035EA1}"/>
              </a:ext>
            </a:extLst>
          </p:cNvPr>
          <p:cNvSpPr/>
          <p:nvPr/>
        </p:nvSpPr>
        <p:spPr>
          <a:xfrm>
            <a:off x="4225727" y="3861024"/>
            <a:ext cx="2714625" cy="431800"/>
          </a:xfrm>
          <a:custGeom>
            <a:avLst/>
            <a:gdLst>
              <a:gd name="connsiteX0" fmla="*/ 0 w 2362199"/>
              <a:gd name="connsiteY0" fmla="*/ 0 h 374400"/>
              <a:gd name="connsiteX1" fmla="*/ 2362199 w 2362199"/>
              <a:gd name="connsiteY1" fmla="*/ 0 h 374400"/>
              <a:gd name="connsiteX2" fmla="*/ 2362199 w 2362199"/>
              <a:gd name="connsiteY2" fmla="*/ 374400 h 374400"/>
              <a:gd name="connsiteX3" fmla="*/ 0 w 2362199"/>
              <a:gd name="connsiteY3" fmla="*/ 374400 h 374400"/>
              <a:gd name="connsiteX4" fmla="*/ 0 w 2362199"/>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199" h="374400">
                <a:moveTo>
                  <a:pt x="0" y="0"/>
                </a:moveTo>
                <a:lnTo>
                  <a:pt x="2362199" y="0"/>
                </a:lnTo>
                <a:lnTo>
                  <a:pt x="2362199" y="374400"/>
                </a:lnTo>
                <a:lnTo>
                  <a:pt x="0" y="374400"/>
                </a:lnTo>
                <a:lnTo>
                  <a:pt x="0" y="0"/>
                </a:lnTo>
                <a:close/>
              </a:path>
            </a:pathLst>
          </a:custGeom>
          <a:solidFill>
            <a:srgbClr val="0070C0"/>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lIns="45720" rIns="45720" spcCol="1270" anchor="ctr"/>
          <a:lstStyle/>
          <a:p>
            <a:pPr algn="ctr" defTabSz="577850" eaLnBrk="1" fontAlgn="auto" hangingPunct="1">
              <a:spcAft>
                <a:spcPct val="35000"/>
              </a:spcAft>
              <a:defRPr/>
            </a:pPr>
            <a:r>
              <a:rPr lang="en-US" sz="1400" b="1" dirty="0">
                <a:solidFill>
                  <a:prstClr val="white"/>
                </a:solidFill>
                <a:latin typeface="+mj-lt"/>
              </a:rPr>
              <a:t>Performance Calibration</a:t>
            </a:r>
            <a:endParaRPr lang="en-US" sz="1400" dirty="0">
              <a:solidFill>
                <a:prstClr val="white"/>
              </a:solidFill>
              <a:latin typeface="+mj-lt"/>
            </a:endParaRPr>
          </a:p>
        </p:txBody>
      </p:sp>
      <p:sp>
        <p:nvSpPr>
          <p:cNvPr id="6" name="Freeform 5">
            <a:extLst>
              <a:ext uri="{FF2B5EF4-FFF2-40B4-BE49-F238E27FC236}">
                <a16:creationId xmlns:a16="http://schemas.microsoft.com/office/drawing/2014/main" id="{338C7333-0629-4967-81EB-E5C01A7D1EED}"/>
              </a:ext>
            </a:extLst>
          </p:cNvPr>
          <p:cNvSpPr/>
          <p:nvPr/>
        </p:nvSpPr>
        <p:spPr>
          <a:xfrm>
            <a:off x="4225727" y="4292824"/>
            <a:ext cx="2714625" cy="1354137"/>
          </a:xfrm>
          <a:custGeom>
            <a:avLst/>
            <a:gdLst>
              <a:gd name="connsiteX0" fmla="*/ 0 w 2362199"/>
              <a:gd name="connsiteY0" fmla="*/ 0 h 1034864"/>
              <a:gd name="connsiteX1" fmla="*/ 2362199 w 2362199"/>
              <a:gd name="connsiteY1" fmla="*/ 0 h 1034864"/>
              <a:gd name="connsiteX2" fmla="*/ 2362199 w 2362199"/>
              <a:gd name="connsiteY2" fmla="*/ 1034864 h 1034864"/>
              <a:gd name="connsiteX3" fmla="*/ 0 w 2362199"/>
              <a:gd name="connsiteY3" fmla="*/ 1034864 h 1034864"/>
              <a:gd name="connsiteX4" fmla="*/ 0 w 2362199"/>
              <a:gd name="connsiteY4" fmla="*/ 0 h 1034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199" h="1034864">
                <a:moveTo>
                  <a:pt x="0" y="0"/>
                </a:moveTo>
                <a:lnTo>
                  <a:pt x="2362199" y="0"/>
                </a:lnTo>
                <a:lnTo>
                  <a:pt x="2362199" y="1034864"/>
                </a:lnTo>
                <a:lnTo>
                  <a:pt x="0" y="1034864"/>
                </a:lnTo>
                <a:lnTo>
                  <a:pt x="0" y="0"/>
                </a:lnTo>
                <a:close/>
              </a:path>
            </a:pathLst>
          </a:custGeom>
          <a:solidFill>
            <a:schemeClr val="accent5">
              <a:lumMod val="20000"/>
              <a:lumOff val="80000"/>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lIns="45720" rIns="45720" spcCol="1270"/>
          <a:lstStyle/>
          <a:p>
            <a:pPr marL="0" lvl="1" algn="ctr" defTabSz="577850" eaLnBrk="1" fontAlgn="auto" hangingPunct="1">
              <a:spcAft>
                <a:spcPct val="15000"/>
              </a:spcAft>
              <a:defRPr/>
            </a:pPr>
            <a:r>
              <a:rPr lang="en-US" sz="1200" dirty="0">
                <a:solidFill>
                  <a:prstClr val="black"/>
                </a:solidFill>
                <a:latin typeface="Franklin Gothic Book" panose="020B0503020102020204" pitchFamily="34" charset="0"/>
                <a:cs typeface="Arial" panose="020B0604020202020204" pitchFamily="34" charset="0"/>
              </a:rPr>
              <a:t>Process in which supervisors at the same level in an organization discuss staff performance ratings and outcomes to ensure ratings and development messages are applied consistently across the University.</a:t>
            </a:r>
          </a:p>
        </p:txBody>
      </p:sp>
      <p:sp>
        <p:nvSpPr>
          <p:cNvPr id="7" name="Freeform 7">
            <a:extLst>
              <a:ext uri="{FF2B5EF4-FFF2-40B4-BE49-F238E27FC236}">
                <a16:creationId xmlns:a16="http://schemas.microsoft.com/office/drawing/2014/main" id="{A0A6AD8B-7AA8-48AF-B362-B12C7FE509B9}"/>
              </a:ext>
            </a:extLst>
          </p:cNvPr>
          <p:cNvSpPr/>
          <p:nvPr/>
        </p:nvSpPr>
        <p:spPr>
          <a:xfrm>
            <a:off x="1541265" y="2581499"/>
            <a:ext cx="2570162" cy="1158875"/>
          </a:xfrm>
          <a:custGeom>
            <a:avLst/>
            <a:gdLst>
              <a:gd name="connsiteX0" fmla="*/ 0 w 2362199"/>
              <a:gd name="connsiteY0" fmla="*/ 0 h 1034864"/>
              <a:gd name="connsiteX1" fmla="*/ 2362199 w 2362199"/>
              <a:gd name="connsiteY1" fmla="*/ 0 h 1034864"/>
              <a:gd name="connsiteX2" fmla="*/ 2362199 w 2362199"/>
              <a:gd name="connsiteY2" fmla="*/ 1034864 h 1034864"/>
              <a:gd name="connsiteX3" fmla="*/ 0 w 2362199"/>
              <a:gd name="connsiteY3" fmla="*/ 1034864 h 1034864"/>
              <a:gd name="connsiteX4" fmla="*/ 0 w 2362199"/>
              <a:gd name="connsiteY4" fmla="*/ 0 h 1034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199" h="1034864">
                <a:moveTo>
                  <a:pt x="0" y="0"/>
                </a:moveTo>
                <a:lnTo>
                  <a:pt x="2362199" y="0"/>
                </a:lnTo>
                <a:lnTo>
                  <a:pt x="2362199" y="1034864"/>
                </a:lnTo>
                <a:lnTo>
                  <a:pt x="0" y="1034864"/>
                </a:lnTo>
                <a:lnTo>
                  <a:pt x="0" y="0"/>
                </a:lnTo>
                <a:close/>
              </a:path>
            </a:pathLst>
          </a:custGeom>
          <a:solidFill>
            <a:schemeClr val="bg1"/>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lIns="45720" rIns="45720" spcCol="1270"/>
          <a:lstStyle/>
          <a:p>
            <a:pPr marL="0" lvl="1" algn="ctr" defTabSz="577850" eaLnBrk="1" fontAlgn="auto" hangingPunct="1">
              <a:spcAft>
                <a:spcPct val="15000"/>
              </a:spcAft>
              <a:defRPr/>
            </a:pPr>
            <a:r>
              <a:rPr lang="en-US" sz="1300" dirty="0">
                <a:solidFill>
                  <a:prstClr val="black"/>
                </a:solidFill>
                <a:latin typeface="Franklin Gothic Book" panose="020B0503020102020204" pitchFamily="34" charset="0"/>
              </a:rPr>
              <a:t>The process of discussing what is expected from an employee in terms of job roles and responsibilities. </a:t>
            </a:r>
          </a:p>
        </p:txBody>
      </p:sp>
      <p:sp>
        <p:nvSpPr>
          <p:cNvPr id="8" name="Freeform 9">
            <a:extLst>
              <a:ext uri="{FF2B5EF4-FFF2-40B4-BE49-F238E27FC236}">
                <a16:creationId xmlns:a16="http://schemas.microsoft.com/office/drawing/2014/main" id="{24DDB505-B59C-44AE-BAFF-B598B6D421D6}"/>
              </a:ext>
            </a:extLst>
          </p:cNvPr>
          <p:cNvSpPr/>
          <p:nvPr/>
        </p:nvSpPr>
        <p:spPr>
          <a:xfrm>
            <a:off x="4225727" y="2581499"/>
            <a:ext cx="2714625" cy="1158875"/>
          </a:xfrm>
          <a:custGeom>
            <a:avLst/>
            <a:gdLst>
              <a:gd name="connsiteX0" fmla="*/ 0 w 2362199"/>
              <a:gd name="connsiteY0" fmla="*/ 0 h 1034864"/>
              <a:gd name="connsiteX1" fmla="*/ 2362199 w 2362199"/>
              <a:gd name="connsiteY1" fmla="*/ 0 h 1034864"/>
              <a:gd name="connsiteX2" fmla="*/ 2362199 w 2362199"/>
              <a:gd name="connsiteY2" fmla="*/ 1034864 h 1034864"/>
              <a:gd name="connsiteX3" fmla="*/ 0 w 2362199"/>
              <a:gd name="connsiteY3" fmla="*/ 1034864 h 1034864"/>
              <a:gd name="connsiteX4" fmla="*/ 0 w 2362199"/>
              <a:gd name="connsiteY4" fmla="*/ 0 h 1034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199" h="1034864">
                <a:moveTo>
                  <a:pt x="0" y="0"/>
                </a:moveTo>
                <a:lnTo>
                  <a:pt x="2362199" y="0"/>
                </a:lnTo>
                <a:lnTo>
                  <a:pt x="2362199" y="1034864"/>
                </a:lnTo>
                <a:lnTo>
                  <a:pt x="0" y="1034864"/>
                </a:lnTo>
                <a:lnTo>
                  <a:pt x="0" y="0"/>
                </a:lnTo>
                <a:close/>
              </a:path>
            </a:pathLst>
          </a:custGeom>
          <a:solidFill>
            <a:schemeClr val="bg1"/>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lIns="45720" rIns="45720" spcCol="1270"/>
          <a:lstStyle/>
          <a:p>
            <a:pPr marL="0" lvl="1" algn="ctr" defTabSz="577850" eaLnBrk="1" fontAlgn="auto" hangingPunct="1">
              <a:spcAft>
                <a:spcPct val="15000"/>
              </a:spcAft>
              <a:defRPr/>
            </a:pPr>
            <a:r>
              <a:rPr lang="en-US" sz="1300" dirty="0">
                <a:solidFill>
                  <a:prstClr val="black"/>
                </a:solidFill>
                <a:latin typeface="Franklin Gothic Book" panose="020B0503020102020204" pitchFamily="34" charset="0"/>
              </a:rPr>
              <a:t>Desired results each employee aims to achieve, based on conversations between managers and employees.</a:t>
            </a:r>
          </a:p>
        </p:txBody>
      </p:sp>
      <p:sp>
        <p:nvSpPr>
          <p:cNvPr id="9" name="Freeform 11">
            <a:extLst>
              <a:ext uri="{FF2B5EF4-FFF2-40B4-BE49-F238E27FC236}">
                <a16:creationId xmlns:a16="http://schemas.microsoft.com/office/drawing/2014/main" id="{CF49505D-B3B8-42A6-BE2E-C2A82715BD9D}"/>
              </a:ext>
            </a:extLst>
          </p:cNvPr>
          <p:cNvSpPr/>
          <p:nvPr/>
        </p:nvSpPr>
        <p:spPr>
          <a:xfrm>
            <a:off x="7045127" y="2581499"/>
            <a:ext cx="2438400" cy="1158875"/>
          </a:xfrm>
          <a:custGeom>
            <a:avLst/>
            <a:gdLst>
              <a:gd name="connsiteX0" fmla="*/ 0 w 2362199"/>
              <a:gd name="connsiteY0" fmla="*/ 0 h 1034864"/>
              <a:gd name="connsiteX1" fmla="*/ 2362199 w 2362199"/>
              <a:gd name="connsiteY1" fmla="*/ 0 h 1034864"/>
              <a:gd name="connsiteX2" fmla="*/ 2362199 w 2362199"/>
              <a:gd name="connsiteY2" fmla="*/ 1034864 h 1034864"/>
              <a:gd name="connsiteX3" fmla="*/ 0 w 2362199"/>
              <a:gd name="connsiteY3" fmla="*/ 1034864 h 1034864"/>
              <a:gd name="connsiteX4" fmla="*/ 0 w 2362199"/>
              <a:gd name="connsiteY4" fmla="*/ 0 h 1034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199" h="1034864">
                <a:moveTo>
                  <a:pt x="0" y="0"/>
                </a:moveTo>
                <a:lnTo>
                  <a:pt x="2362199" y="0"/>
                </a:lnTo>
                <a:lnTo>
                  <a:pt x="2362199" y="1034864"/>
                </a:lnTo>
                <a:lnTo>
                  <a:pt x="0" y="1034864"/>
                </a:lnTo>
                <a:lnTo>
                  <a:pt x="0" y="0"/>
                </a:lnTo>
                <a:close/>
              </a:path>
            </a:pathLst>
          </a:custGeom>
          <a:solidFill>
            <a:schemeClr val="bg1"/>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lIns="45720" rIns="45720" spcCol="1270"/>
          <a:lstStyle/>
          <a:p>
            <a:pPr marL="0" lvl="1" algn="ctr" defTabSz="577850" eaLnBrk="1" fontAlgn="auto" hangingPunct="1">
              <a:spcAft>
                <a:spcPct val="15000"/>
              </a:spcAft>
              <a:defRPr/>
            </a:pPr>
            <a:r>
              <a:rPr lang="en-US" sz="1300" dirty="0">
                <a:solidFill>
                  <a:prstClr val="black"/>
                </a:solidFill>
                <a:latin typeface="Franklin Gothic Book" panose="020B0503020102020204" pitchFamily="34" charset="0"/>
              </a:rPr>
              <a:t>Process of ensuring individual goals will support the achievement of department goals and department goals support the achievement of University goals. </a:t>
            </a:r>
          </a:p>
        </p:txBody>
      </p:sp>
      <p:sp>
        <p:nvSpPr>
          <p:cNvPr id="10" name="Freeform 12">
            <a:extLst>
              <a:ext uri="{FF2B5EF4-FFF2-40B4-BE49-F238E27FC236}">
                <a16:creationId xmlns:a16="http://schemas.microsoft.com/office/drawing/2014/main" id="{EAF51FC5-2738-46A5-912A-B1C334473A33}"/>
              </a:ext>
            </a:extLst>
          </p:cNvPr>
          <p:cNvSpPr/>
          <p:nvPr/>
        </p:nvSpPr>
        <p:spPr>
          <a:xfrm>
            <a:off x="1541265" y="3854674"/>
            <a:ext cx="2570162" cy="438150"/>
          </a:xfrm>
          <a:custGeom>
            <a:avLst/>
            <a:gdLst>
              <a:gd name="connsiteX0" fmla="*/ 0 w 2362199"/>
              <a:gd name="connsiteY0" fmla="*/ 0 h 374400"/>
              <a:gd name="connsiteX1" fmla="*/ 2362199 w 2362199"/>
              <a:gd name="connsiteY1" fmla="*/ 0 h 374400"/>
              <a:gd name="connsiteX2" fmla="*/ 2362199 w 2362199"/>
              <a:gd name="connsiteY2" fmla="*/ 374400 h 374400"/>
              <a:gd name="connsiteX3" fmla="*/ 0 w 2362199"/>
              <a:gd name="connsiteY3" fmla="*/ 374400 h 374400"/>
              <a:gd name="connsiteX4" fmla="*/ 0 w 2362199"/>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199" h="374400">
                <a:moveTo>
                  <a:pt x="0" y="0"/>
                </a:moveTo>
                <a:lnTo>
                  <a:pt x="2362199" y="0"/>
                </a:lnTo>
                <a:lnTo>
                  <a:pt x="2362199" y="374400"/>
                </a:lnTo>
                <a:lnTo>
                  <a:pt x="0" y="374400"/>
                </a:lnTo>
                <a:lnTo>
                  <a:pt x="0" y="0"/>
                </a:lnTo>
                <a:close/>
              </a:path>
            </a:pathLst>
          </a:custGeom>
          <a:solidFill>
            <a:srgbClr val="0070C0"/>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lIns="45720" rIns="45720" spcCol="1270" anchor="ctr"/>
          <a:lstStyle/>
          <a:p>
            <a:pPr algn="ctr" defTabSz="577850" eaLnBrk="1" fontAlgn="auto" hangingPunct="1">
              <a:spcAft>
                <a:spcPct val="35000"/>
              </a:spcAft>
              <a:defRPr/>
            </a:pPr>
            <a:r>
              <a:rPr lang="en-US" sz="1400" b="1" dirty="0">
                <a:solidFill>
                  <a:prstClr val="white"/>
                </a:solidFill>
                <a:latin typeface="+mj-lt"/>
              </a:rPr>
              <a:t>Assessment</a:t>
            </a:r>
            <a:endParaRPr lang="en-US" sz="1400" dirty="0">
              <a:solidFill>
                <a:prstClr val="white"/>
              </a:solidFill>
              <a:latin typeface="+mj-lt"/>
            </a:endParaRPr>
          </a:p>
        </p:txBody>
      </p:sp>
      <p:sp>
        <p:nvSpPr>
          <p:cNvPr id="11" name="Freeform 13">
            <a:extLst>
              <a:ext uri="{FF2B5EF4-FFF2-40B4-BE49-F238E27FC236}">
                <a16:creationId xmlns:a16="http://schemas.microsoft.com/office/drawing/2014/main" id="{20A89758-D802-4054-BACE-B518D7CFCBFF}"/>
              </a:ext>
            </a:extLst>
          </p:cNvPr>
          <p:cNvSpPr/>
          <p:nvPr/>
        </p:nvSpPr>
        <p:spPr>
          <a:xfrm>
            <a:off x="1541265" y="4292824"/>
            <a:ext cx="2570162" cy="1352550"/>
          </a:xfrm>
          <a:custGeom>
            <a:avLst/>
            <a:gdLst>
              <a:gd name="connsiteX0" fmla="*/ 0 w 2362199"/>
              <a:gd name="connsiteY0" fmla="*/ 0 h 1034864"/>
              <a:gd name="connsiteX1" fmla="*/ 2362199 w 2362199"/>
              <a:gd name="connsiteY1" fmla="*/ 0 h 1034864"/>
              <a:gd name="connsiteX2" fmla="*/ 2362199 w 2362199"/>
              <a:gd name="connsiteY2" fmla="*/ 1034864 h 1034864"/>
              <a:gd name="connsiteX3" fmla="*/ 0 w 2362199"/>
              <a:gd name="connsiteY3" fmla="*/ 1034864 h 1034864"/>
              <a:gd name="connsiteX4" fmla="*/ 0 w 2362199"/>
              <a:gd name="connsiteY4" fmla="*/ 0 h 1034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199" h="1034864">
                <a:moveTo>
                  <a:pt x="0" y="0"/>
                </a:moveTo>
                <a:lnTo>
                  <a:pt x="2362199" y="0"/>
                </a:lnTo>
                <a:lnTo>
                  <a:pt x="2362199" y="1034864"/>
                </a:lnTo>
                <a:lnTo>
                  <a:pt x="0" y="1034864"/>
                </a:lnTo>
                <a:lnTo>
                  <a:pt x="0" y="0"/>
                </a:lnTo>
                <a:close/>
              </a:path>
            </a:pathLst>
          </a:custGeom>
          <a:solidFill>
            <a:schemeClr val="accent5">
              <a:lumMod val="20000"/>
              <a:lumOff val="80000"/>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lIns="45720" rIns="45720" spcCol="1270"/>
          <a:lstStyle/>
          <a:p>
            <a:pPr marL="0" lvl="1" algn="ctr" defTabSz="577850" eaLnBrk="1" fontAlgn="auto" hangingPunct="1">
              <a:spcAft>
                <a:spcPct val="15000"/>
              </a:spcAft>
              <a:defRPr/>
            </a:pPr>
            <a:r>
              <a:rPr lang="en-US" sz="1300" dirty="0">
                <a:solidFill>
                  <a:prstClr val="black"/>
                </a:solidFill>
                <a:latin typeface="Franklin Gothic Book" panose="020B0503020102020204" pitchFamily="34" charset="0"/>
              </a:rPr>
              <a:t>Review of role, goals, and competencies by determining the level of successful achievement.</a:t>
            </a:r>
          </a:p>
        </p:txBody>
      </p:sp>
      <p:sp>
        <p:nvSpPr>
          <p:cNvPr id="12" name="Freeform 14">
            <a:extLst>
              <a:ext uri="{FF2B5EF4-FFF2-40B4-BE49-F238E27FC236}">
                <a16:creationId xmlns:a16="http://schemas.microsoft.com/office/drawing/2014/main" id="{60C86B63-E6D4-46AB-968C-705C4860D810}"/>
              </a:ext>
            </a:extLst>
          </p:cNvPr>
          <p:cNvSpPr/>
          <p:nvPr/>
        </p:nvSpPr>
        <p:spPr>
          <a:xfrm>
            <a:off x="7045127" y="3861024"/>
            <a:ext cx="2438400" cy="431800"/>
          </a:xfrm>
          <a:custGeom>
            <a:avLst/>
            <a:gdLst>
              <a:gd name="connsiteX0" fmla="*/ 0 w 2362199"/>
              <a:gd name="connsiteY0" fmla="*/ 0 h 374400"/>
              <a:gd name="connsiteX1" fmla="*/ 2362199 w 2362199"/>
              <a:gd name="connsiteY1" fmla="*/ 0 h 374400"/>
              <a:gd name="connsiteX2" fmla="*/ 2362199 w 2362199"/>
              <a:gd name="connsiteY2" fmla="*/ 374400 h 374400"/>
              <a:gd name="connsiteX3" fmla="*/ 0 w 2362199"/>
              <a:gd name="connsiteY3" fmla="*/ 374400 h 374400"/>
              <a:gd name="connsiteX4" fmla="*/ 0 w 2362199"/>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199" h="374400">
                <a:moveTo>
                  <a:pt x="0" y="0"/>
                </a:moveTo>
                <a:lnTo>
                  <a:pt x="2362199" y="0"/>
                </a:lnTo>
                <a:lnTo>
                  <a:pt x="2362199" y="374400"/>
                </a:lnTo>
                <a:lnTo>
                  <a:pt x="0" y="374400"/>
                </a:lnTo>
                <a:lnTo>
                  <a:pt x="0" y="0"/>
                </a:lnTo>
                <a:close/>
              </a:path>
            </a:pathLst>
          </a:custGeom>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lIns="45720" rIns="45720" spcCol="1270" anchor="ctr"/>
          <a:lstStyle/>
          <a:p>
            <a:pPr algn="ctr" defTabSz="577850" eaLnBrk="1" fontAlgn="auto" hangingPunct="1">
              <a:spcAft>
                <a:spcPct val="35000"/>
              </a:spcAft>
              <a:defRPr/>
            </a:pPr>
            <a:r>
              <a:rPr lang="en-US" sz="1300" b="1" dirty="0">
                <a:solidFill>
                  <a:prstClr val="white"/>
                </a:solidFill>
              </a:rPr>
              <a:t>Feedback and Development</a:t>
            </a:r>
            <a:endParaRPr lang="en-US" sz="1300" dirty="0">
              <a:solidFill>
                <a:prstClr val="white"/>
              </a:solidFill>
            </a:endParaRPr>
          </a:p>
        </p:txBody>
      </p:sp>
      <p:sp>
        <p:nvSpPr>
          <p:cNvPr id="13" name="Freeform 15">
            <a:extLst>
              <a:ext uri="{FF2B5EF4-FFF2-40B4-BE49-F238E27FC236}">
                <a16:creationId xmlns:a16="http://schemas.microsoft.com/office/drawing/2014/main" id="{DB022352-EFB9-4D69-AFCB-FFFD0BC2CA9A}"/>
              </a:ext>
            </a:extLst>
          </p:cNvPr>
          <p:cNvSpPr/>
          <p:nvPr/>
        </p:nvSpPr>
        <p:spPr>
          <a:xfrm>
            <a:off x="7045127" y="4292824"/>
            <a:ext cx="2438400" cy="1354137"/>
          </a:xfrm>
          <a:custGeom>
            <a:avLst/>
            <a:gdLst>
              <a:gd name="connsiteX0" fmla="*/ 0 w 2362199"/>
              <a:gd name="connsiteY0" fmla="*/ 0 h 1034864"/>
              <a:gd name="connsiteX1" fmla="*/ 2362199 w 2362199"/>
              <a:gd name="connsiteY1" fmla="*/ 0 h 1034864"/>
              <a:gd name="connsiteX2" fmla="*/ 2362199 w 2362199"/>
              <a:gd name="connsiteY2" fmla="*/ 1034864 h 1034864"/>
              <a:gd name="connsiteX3" fmla="*/ 0 w 2362199"/>
              <a:gd name="connsiteY3" fmla="*/ 1034864 h 1034864"/>
              <a:gd name="connsiteX4" fmla="*/ 0 w 2362199"/>
              <a:gd name="connsiteY4" fmla="*/ 0 h 1034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199" h="1034864">
                <a:moveTo>
                  <a:pt x="0" y="0"/>
                </a:moveTo>
                <a:lnTo>
                  <a:pt x="2362199" y="0"/>
                </a:lnTo>
                <a:lnTo>
                  <a:pt x="2362199" y="1034864"/>
                </a:lnTo>
                <a:lnTo>
                  <a:pt x="0" y="1034864"/>
                </a:lnTo>
                <a:lnTo>
                  <a:pt x="0" y="0"/>
                </a:lnTo>
                <a:close/>
              </a:path>
            </a:pathLst>
          </a:custGeom>
          <a:solidFill>
            <a:schemeClr val="accent5">
              <a:lumMod val="20000"/>
              <a:lumOff val="80000"/>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lIns="45720" rIns="45720" spcCol="1270"/>
          <a:lstStyle/>
          <a:p>
            <a:pPr marL="0" lvl="1" algn="ctr" defTabSz="577850" eaLnBrk="1" fontAlgn="auto" hangingPunct="1">
              <a:spcAft>
                <a:spcPct val="15000"/>
              </a:spcAft>
              <a:defRPr/>
            </a:pPr>
            <a:r>
              <a:rPr lang="en-US" sz="1300" dirty="0">
                <a:solidFill>
                  <a:prstClr val="black"/>
                </a:solidFill>
                <a:latin typeface="Franklin Gothic Book" panose="020B0503020102020204" pitchFamily="34" charset="0"/>
              </a:rPr>
              <a:t>Focus conversations between supervisors and employees in determining strengths, opportunities for improvement, and how</a:t>
            </a:r>
            <a:br>
              <a:rPr lang="en-US" sz="1300" dirty="0">
                <a:solidFill>
                  <a:prstClr val="black"/>
                </a:solidFill>
                <a:latin typeface="Franklin Gothic Book" panose="020B0503020102020204" pitchFamily="34" charset="0"/>
              </a:rPr>
            </a:br>
            <a:r>
              <a:rPr lang="en-US" sz="1300" dirty="0">
                <a:solidFill>
                  <a:prstClr val="black"/>
                </a:solidFill>
                <a:latin typeface="Franklin Gothic Book" panose="020B0503020102020204" pitchFamily="34" charset="0"/>
              </a:rPr>
              <a:t>to grow and develop.</a:t>
            </a:r>
          </a:p>
        </p:txBody>
      </p:sp>
      <p:sp>
        <p:nvSpPr>
          <p:cNvPr id="14" name="Freeform 16">
            <a:extLst>
              <a:ext uri="{FF2B5EF4-FFF2-40B4-BE49-F238E27FC236}">
                <a16:creationId xmlns:a16="http://schemas.microsoft.com/office/drawing/2014/main" id="{48C222D9-5ADF-4DF4-B31C-88566CB8D845}"/>
              </a:ext>
            </a:extLst>
          </p:cNvPr>
          <p:cNvSpPr/>
          <p:nvPr/>
        </p:nvSpPr>
        <p:spPr>
          <a:xfrm>
            <a:off x="7045127" y="3846736"/>
            <a:ext cx="2438400" cy="452438"/>
          </a:xfrm>
          <a:custGeom>
            <a:avLst/>
            <a:gdLst>
              <a:gd name="connsiteX0" fmla="*/ 0 w 2362199"/>
              <a:gd name="connsiteY0" fmla="*/ 0 h 374400"/>
              <a:gd name="connsiteX1" fmla="*/ 2362199 w 2362199"/>
              <a:gd name="connsiteY1" fmla="*/ 0 h 374400"/>
              <a:gd name="connsiteX2" fmla="*/ 2362199 w 2362199"/>
              <a:gd name="connsiteY2" fmla="*/ 374400 h 374400"/>
              <a:gd name="connsiteX3" fmla="*/ 0 w 2362199"/>
              <a:gd name="connsiteY3" fmla="*/ 374400 h 374400"/>
              <a:gd name="connsiteX4" fmla="*/ 0 w 2362199"/>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199" h="374400">
                <a:moveTo>
                  <a:pt x="0" y="0"/>
                </a:moveTo>
                <a:lnTo>
                  <a:pt x="2362199" y="0"/>
                </a:lnTo>
                <a:lnTo>
                  <a:pt x="2362199" y="374400"/>
                </a:lnTo>
                <a:lnTo>
                  <a:pt x="0" y="374400"/>
                </a:lnTo>
                <a:lnTo>
                  <a:pt x="0" y="0"/>
                </a:lnTo>
                <a:close/>
              </a:path>
            </a:pathLst>
          </a:custGeom>
          <a:solidFill>
            <a:srgbClr val="0070C0"/>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lIns="45720" rIns="45720" spcCol="1270" anchor="ctr"/>
          <a:lstStyle/>
          <a:p>
            <a:pPr algn="ctr" defTabSz="577850" eaLnBrk="1" fontAlgn="auto" hangingPunct="1">
              <a:spcAft>
                <a:spcPct val="35000"/>
              </a:spcAft>
              <a:defRPr/>
            </a:pPr>
            <a:r>
              <a:rPr lang="en-US" sz="1400" b="1" dirty="0">
                <a:solidFill>
                  <a:prstClr val="white"/>
                </a:solidFill>
                <a:latin typeface="+mj-lt"/>
              </a:rPr>
              <a:t>Feedback and Development</a:t>
            </a:r>
            <a:endParaRPr lang="en-US" sz="1400" dirty="0">
              <a:solidFill>
                <a:prstClr val="white"/>
              </a:solidFill>
              <a:latin typeface="+mj-lt"/>
            </a:endParaRPr>
          </a:p>
        </p:txBody>
      </p:sp>
      <p:sp>
        <p:nvSpPr>
          <p:cNvPr id="16" name="Freeform 6">
            <a:extLst>
              <a:ext uri="{FF2B5EF4-FFF2-40B4-BE49-F238E27FC236}">
                <a16:creationId xmlns:a16="http://schemas.microsoft.com/office/drawing/2014/main" id="{8DB68176-D421-420A-B8F0-C9AF681BB7A7}"/>
              </a:ext>
            </a:extLst>
          </p:cNvPr>
          <p:cNvSpPr/>
          <p:nvPr/>
        </p:nvSpPr>
        <p:spPr>
          <a:xfrm>
            <a:off x="1541265" y="2129061"/>
            <a:ext cx="2570162" cy="452438"/>
          </a:xfrm>
          <a:custGeom>
            <a:avLst/>
            <a:gdLst>
              <a:gd name="connsiteX0" fmla="*/ 0 w 2362199"/>
              <a:gd name="connsiteY0" fmla="*/ 0 h 374400"/>
              <a:gd name="connsiteX1" fmla="*/ 2362199 w 2362199"/>
              <a:gd name="connsiteY1" fmla="*/ 0 h 374400"/>
              <a:gd name="connsiteX2" fmla="*/ 2362199 w 2362199"/>
              <a:gd name="connsiteY2" fmla="*/ 374400 h 374400"/>
              <a:gd name="connsiteX3" fmla="*/ 0 w 2362199"/>
              <a:gd name="connsiteY3" fmla="*/ 374400 h 374400"/>
              <a:gd name="connsiteX4" fmla="*/ 0 w 2362199"/>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199" h="374400">
                <a:moveTo>
                  <a:pt x="0" y="0"/>
                </a:moveTo>
                <a:lnTo>
                  <a:pt x="2362199" y="0"/>
                </a:lnTo>
                <a:lnTo>
                  <a:pt x="2362199" y="374400"/>
                </a:lnTo>
                <a:lnTo>
                  <a:pt x="0" y="374400"/>
                </a:lnTo>
                <a:lnTo>
                  <a:pt x="0" y="0"/>
                </a:lnTo>
                <a:close/>
              </a:path>
            </a:pathLst>
          </a:custGeom>
          <a:solidFill>
            <a:srgbClr val="002060"/>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lIns="45720" rIns="45720" spcCol="1270" anchor="ctr"/>
          <a:lstStyle/>
          <a:p>
            <a:pPr algn="ctr" defTabSz="577850" eaLnBrk="1" fontAlgn="auto" hangingPunct="1">
              <a:spcAft>
                <a:spcPct val="35000"/>
              </a:spcAft>
              <a:defRPr/>
            </a:pPr>
            <a:r>
              <a:rPr lang="en-US" sz="1400" b="1" dirty="0">
                <a:solidFill>
                  <a:prstClr val="white"/>
                </a:solidFill>
                <a:latin typeface="+mj-lt"/>
              </a:rPr>
              <a:t>Setting Expectations </a:t>
            </a:r>
            <a:endParaRPr lang="en-US" sz="1400" dirty="0">
              <a:solidFill>
                <a:prstClr val="white"/>
              </a:solidFill>
              <a:latin typeface="+mj-lt"/>
            </a:endParaRPr>
          </a:p>
        </p:txBody>
      </p:sp>
      <p:sp>
        <p:nvSpPr>
          <p:cNvPr id="17" name="Freeform 8">
            <a:extLst>
              <a:ext uri="{FF2B5EF4-FFF2-40B4-BE49-F238E27FC236}">
                <a16:creationId xmlns:a16="http://schemas.microsoft.com/office/drawing/2014/main" id="{EA44C943-BE23-41D4-AA40-088868AA80FD}"/>
              </a:ext>
            </a:extLst>
          </p:cNvPr>
          <p:cNvSpPr/>
          <p:nvPr/>
        </p:nvSpPr>
        <p:spPr>
          <a:xfrm>
            <a:off x="4225727" y="2129061"/>
            <a:ext cx="2714625" cy="452438"/>
          </a:xfrm>
          <a:custGeom>
            <a:avLst/>
            <a:gdLst>
              <a:gd name="connsiteX0" fmla="*/ 0 w 2362199"/>
              <a:gd name="connsiteY0" fmla="*/ 0 h 374400"/>
              <a:gd name="connsiteX1" fmla="*/ 2362199 w 2362199"/>
              <a:gd name="connsiteY1" fmla="*/ 0 h 374400"/>
              <a:gd name="connsiteX2" fmla="*/ 2362199 w 2362199"/>
              <a:gd name="connsiteY2" fmla="*/ 374400 h 374400"/>
              <a:gd name="connsiteX3" fmla="*/ 0 w 2362199"/>
              <a:gd name="connsiteY3" fmla="*/ 374400 h 374400"/>
              <a:gd name="connsiteX4" fmla="*/ 0 w 2362199"/>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199" h="374400">
                <a:moveTo>
                  <a:pt x="0" y="0"/>
                </a:moveTo>
                <a:lnTo>
                  <a:pt x="2362199" y="0"/>
                </a:lnTo>
                <a:lnTo>
                  <a:pt x="2362199" y="374400"/>
                </a:lnTo>
                <a:lnTo>
                  <a:pt x="0" y="374400"/>
                </a:lnTo>
                <a:lnTo>
                  <a:pt x="0" y="0"/>
                </a:lnTo>
                <a:close/>
              </a:path>
            </a:pathLst>
          </a:custGeom>
          <a:solidFill>
            <a:srgbClr val="002060"/>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lIns="45720" rIns="45720" spcCol="1270" anchor="ctr"/>
          <a:lstStyle/>
          <a:p>
            <a:pPr algn="ctr" defTabSz="577850" eaLnBrk="1" fontAlgn="auto" hangingPunct="1">
              <a:spcAft>
                <a:spcPct val="35000"/>
              </a:spcAft>
              <a:defRPr/>
            </a:pPr>
            <a:r>
              <a:rPr lang="en-US" sz="1400" b="1" dirty="0">
                <a:solidFill>
                  <a:prstClr val="white"/>
                </a:solidFill>
                <a:latin typeface="+mj-lt"/>
              </a:rPr>
              <a:t>Goals and Objectives</a:t>
            </a:r>
            <a:endParaRPr lang="en-US" sz="1400" dirty="0">
              <a:solidFill>
                <a:prstClr val="white"/>
              </a:solidFill>
              <a:latin typeface="+mj-lt"/>
            </a:endParaRPr>
          </a:p>
        </p:txBody>
      </p:sp>
      <p:sp>
        <p:nvSpPr>
          <p:cNvPr id="18" name="Freeform 10">
            <a:extLst>
              <a:ext uri="{FF2B5EF4-FFF2-40B4-BE49-F238E27FC236}">
                <a16:creationId xmlns:a16="http://schemas.microsoft.com/office/drawing/2014/main" id="{57697F86-9808-42D6-AF48-67C9ADC78442}"/>
              </a:ext>
            </a:extLst>
          </p:cNvPr>
          <p:cNvSpPr/>
          <p:nvPr/>
        </p:nvSpPr>
        <p:spPr>
          <a:xfrm>
            <a:off x="7045127" y="2129061"/>
            <a:ext cx="2438400" cy="452438"/>
          </a:xfrm>
          <a:custGeom>
            <a:avLst/>
            <a:gdLst>
              <a:gd name="connsiteX0" fmla="*/ 0 w 2362199"/>
              <a:gd name="connsiteY0" fmla="*/ 0 h 374400"/>
              <a:gd name="connsiteX1" fmla="*/ 2362199 w 2362199"/>
              <a:gd name="connsiteY1" fmla="*/ 0 h 374400"/>
              <a:gd name="connsiteX2" fmla="*/ 2362199 w 2362199"/>
              <a:gd name="connsiteY2" fmla="*/ 374400 h 374400"/>
              <a:gd name="connsiteX3" fmla="*/ 0 w 2362199"/>
              <a:gd name="connsiteY3" fmla="*/ 374400 h 374400"/>
              <a:gd name="connsiteX4" fmla="*/ 0 w 2362199"/>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199" h="374400">
                <a:moveTo>
                  <a:pt x="0" y="0"/>
                </a:moveTo>
                <a:lnTo>
                  <a:pt x="2362199" y="0"/>
                </a:lnTo>
                <a:lnTo>
                  <a:pt x="2362199" y="374400"/>
                </a:lnTo>
                <a:lnTo>
                  <a:pt x="0" y="374400"/>
                </a:lnTo>
                <a:lnTo>
                  <a:pt x="0" y="0"/>
                </a:lnTo>
                <a:close/>
              </a:path>
            </a:pathLst>
          </a:custGeom>
          <a:solidFill>
            <a:srgbClr val="002060"/>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lIns="45720" rIns="45720" spcCol="1270" anchor="ctr"/>
          <a:lstStyle/>
          <a:p>
            <a:pPr algn="ctr" defTabSz="577850" eaLnBrk="1" fontAlgn="auto" hangingPunct="1">
              <a:spcAft>
                <a:spcPct val="35000"/>
              </a:spcAft>
              <a:defRPr/>
            </a:pPr>
            <a:r>
              <a:rPr lang="en-US" sz="1400" b="1" dirty="0">
                <a:solidFill>
                  <a:prstClr val="white"/>
                </a:solidFill>
                <a:latin typeface="+mj-lt"/>
              </a:rPr>
              <a:t>Goal Alignment</a:t>
            </a:r>
            <a:endParaRPr lang="en-US" sz="1400" dirty="0">
              <a:solidFill>
                <a:prstClr val="white"/>
              </a:solidFill>
              <a:latin typeface="+mj-lt"/>
            </a:endParaRPr>
          </a:p>
        </p:txBody>
      </p:sp>
    </p:spTree>
    <p:extLst>
      <p:ext uri="{BB962C8B-B14F-4D97-AF65-F5344CB8AC3E}">
        <p14:creationId xmlns:p14="http://schemas.microsoft.com/office/powerpoint/2010/main" val="243966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20E0D-E54B-48B4-ADBC-F6C7A3CCF847}"/>
              </a:ext>
            </a:extLst>
          </p:cNvPr>
          <p:cNvSpPr>
            <a:spLocks noGrp="1"/>
          </p:cNvSpPr>
          <p:nvPr>
            <p:ph type="title"/>
          </p:nvPr>
        </p:nvSpPr>
        <p:spPr>
          <a:xfrm>
            <a:off x="819150" y="3175"/>
            <a:ext cx="10515600" cy="1325563"/>
          </a:xfrm>
        </p:spPr>
        <p:txBody>
          <a:bodyPr/>
          <a:lstStyle/>
          <a:p>
            <a:r>
              <a:rPr lang="en-US" dirty="0"/>
              <a:t>Performance Management Cycle</a:t>
            </a:r>
          </a:p>
        </p:txBody>
      </p:sp>
      <p:graphicFrame>
        <p:nvGraphicFramePr>
          <p:cNvPr id="5" name="Table 4" descr=" STEP ONE:  Setting goals and expectations Staff member meets with supervisor to discuss Job Responsibilities Worksheet (JRW) and to set 2-5 goals for the current performance management cycle  &#10; &#10;Staff member creates JRW in YOU@PSU online tool; supervisor reviews and approves JRW in YOU@PSU tool&#10;&#10;Staff member enters goals into YOU@PSU online tool; supervisor reviews and approves goals in YOU@PSU online tool&#10;&#10;Timing:  September/October&#10;&#10;LEADERS&#10;Leadership teams meet to discuss ratings and agree on norms; norms are shared with staff members throughout their department (Timing: October/November)&#10;&#10;STEP TWO:  Mid-year check in&#10;Review goals and progress (make adjustments as needed)&#10;&#10;Check-in re: updates and acknowledgement of successes and challenges&#10;&#10;Timing:  January/February 2015&#10;&#10;STEP THREE:  End of year review PREPARATION:&#10;Optional: staff member and supervisor obtain feedback from others (e.g., peers, customers)&#10;&#10;Staff member completes self-assessment in YOU@PSU online tool&#10;&#10;Supervisor reviews and summarizes performance feedback for staff member&#10;&#10;Peer supervisors conduct ratings calibration meetings (two levels)&#10;&#10;DELIVERY:&#10;Staff member meets with supervisor to discuss end-of-year review and receive an overall rating of their performance&#10;&#10;Staff member and supervisor begin to discuss next year’s goals and development opportunities &#10;&#10;Timing:  June-July 2015&#10;&#10;" title="YOU@PSU Calendar 2014-15">
            <a:extLst>
              <a:ext uri="{FF2B5EF4-FFF2-40B4-BE49-F238E27FC236}">
                <a16:creationId xmlns:a16="http://schemas.microsoft.com/office/drawing/2014/main" id="{3BC7A369-2D52-46E7-8406-1132CBB9D77C}"/>
              </a:ext>
            </a:extLst>
          </p:cNvPr>
          <p:cNvGraphicFramePr>
            <a:graphicFrameLocks noGrp="1"/>
          </p:cNvGraphicFramePr>
          <p:nvPr>
            <p:extLst>
              <p:ext uri="{D42A27DB-BD31-4B8C-83A1-F6EECF244321}">
                <p14:modId xmlns:p14="http://schemas.microsoft.com/office/powerpoint/2010/main" val="3347695205"/>
              </p:ext>
            </p:extLst>
          </p:nvPr>
        </p:nvGraphicFramePr>
        <p:xfrm>
          <a:off x="84221" y="1048244"/>
          <a:ext cx="12019546" cy="5729876"/>
        </p:xfrm>
        <a:graphic>
          <a:graphicData uri="http://schemas.openxmlformats.org/drawingml/2006/table">
            <a:tbl>
              <a:tblPr firstRow="1" bandRow="1">
                <a:tableStyleId>{5C22544A-7EE6-4342-B048-85BDC9FD1C3A}</a:tableStyleId>
              </a:tblPr>
              <a:tblGrid>
                <a:gridCol w="3732751">
                  <a:extLst>
                    <a:ext uri="{9D8B030D-6E8A-4147-A177-3AD203B41FA5}">
                      <a16:colId xmlns:a16="http://schemas.microsoft.com/office/drawing/2014/main" val="20000"/>
                    </a:ext>
                  </a:extLst>
                </a:gridCol>
                <a:gridCol w="314073">
                  <a:extLst>
                    <a:ext uri="{9D8B030D-6E8A-4147-A177-3AD203B41FA5}">
                      <a16:colId xmlns:a16="http://schemas.microsoft.com/office/drawing/2014/main" val="20001"/>
                    </a:ext>
                  </a:extLst>
                </a:gridCol>
                <a:gridCol w="251072">
                  <a:extLst>
                    <a:ext uri="{9D8B030D-6E8A-4147-A177-3AD203B41FA5}">
                      <a16:colId xmlns:a16="http://schemas.microsoft.com/office/drawing/2014/main" val="20002"/>
                    </a:ext>
                  </a:extLst>
                </a:gridCol>
                <a:gridCol w="3689468">
                  <a:extLst>
                    <a:ext uri="{9D8B030D-6E8A-4147-A177-3AD203B41FA5}">
                      <a16:colId xmlns:a16="http://schemas.microsoft.com/office/drawing/2014/main" val="20003"/>
                    </a:ext>
                  </a:extLst>
                </a:gridCol>
                <a:gridCol w="513002">
                  <a:extLst>
                    <a:ext uri="{9D8B030D-6E8A-4147-A177-3AD203B41FA5}">
                      <a16:colId xmlns:a16="http://schemas.microsoft.com/office/drawing/2014/main" val="20004"/>
                    </a:ext>
                  </a:extLst>
                </a:gridCol>
                <a:gridCol w="3519180">
                  <a:extLst>
                    <a:ext uri="{9D8B030D-6E8A-4147-A177-3AD203B41FA5}">
                      <a16:colId xmlns:a16="http://schemas.microsoft.com/office/drawing/2014/main" val="20005"/>
                    </a:ext>
                  </a:extLst>
                </a:gridCol>
              </a:tblGrid>
              <a:tr h="701287">
                <a:tc>
                  <a:txBody>
                    <a:bodyPr/>
                    <a:lstStyle/>
                    <a:p>
                      <a:pPr marL="0" marR="0" lvl="0" indent="0" algn="ctr" defTabSz="914400" rtl="0" eaLnBrk="1" fontAlgn="auto" latinLnBrk="0" hangingPunct="1">
                        <a:lnSpc>
                          <a:spcPct val="90000"/>
                        </a:lnSpc>
                        <a:spcBef>
                          <a:spcPts val="200"/>
                        </a:spcBef>
                        <a:spcAft>
                          <a:spcPts val="0"/>
                        </a:spcAft>
                        <a:buClrTx/>
                        <a:buSzTx/>
                        <a:buFontTx/>
                        <a:buNone/>
                        <a:tabLst/>
                        <a:defRPr/>
                      </a:pPr>
                      <a:r>
                        <a:rPr lang="en-US" sz="1400" b="0" dirty="0">
                          <a:solidFill>
                            <a:schemeClr val="bg1"/>
                          </a:solidFill>
                          <a:latin typeface="Franklin Gothic Book" panose="020B0503020102020204" pitchFamily="34" charset="0"/>
                        </a:rPr>
                        <a:t>STEP</a:t>
                      </a:r>
                      <a:r>
                        <a:rPr lang="en-US" sz="1400" b="0" baseline="0" dirty="0">
                          <a:solidFill>
                            <a:schemeClr val="bg1"/>
                          </a:solidFill>
                          <a:latin typeface="Franklin Gothic Book" panose="020B0503020102020204" pitchFamily="34" charset="0"/>
                        </a:rPr>
                        <a:t> ONE:</a:t>
                      </a:r>
                    </a:p>
                    <a:p>
                      <a:pPr marL="0" marR="0" lvl="0" indent="0" algn="ctr" defTabSz="914400" rtl="0" eaLnBrk="1" fontAlgn="auto" latinLnBrk="0" hangingPunct="1">
                        <a:lnSpc>
                          <a:spcPct val="90000"/>
                        </a:lnSpc>
                        <a:spcBef>
                          <a:spcPts val="200"/>
                        </a:spcBef>
                        <a:spcAft>
                          <a:spcPts val="0"/>
                        </a:spcAft>
                        <a:buClrTx/>
                        <a:buSzTx/>
                        <a:buFontTx/>
                        <a:buNone/>
                        <a:tabLst/>
                        <a:defRPr/>
                      </a:pPr>
                      <a:r>
                        <a:rPr lang="en-US" sz="1400" b="0" dirty="0">
                          <a:solidFill>
                            <a:schemeClr val="bg1"/>
                          </a:solidFill>
                          <a:latin typeface="Franklin Gothic Book" panose="020B0503020102020204" pitchFamily="34" charset="0"/>
                        </a:rPr>
                        <a:t> Setting Goals &amp; Expectations</a:t>
                      </a:r>
                      <a:endParaRPr lang="en-US" sz="1000" dirty="0">
                        <a:solidFill>
                          <a:schemeClr val="bg1"/>
                        </a:solidFill>
                        <a:latin typeface="Calibri" pitchFamily="34" charset="0"/>
                      </a:endParaRPr>
                    </a:p>
                  </a:txBody>
                  <a:tcPr marL="23165" marR="23165" marT="77215" marB="7721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sz="1600" dirty="0"/>
                    </a:p>
                  </a:txBody>
                  <a:tcPr marL="23165" marR="23165" marT="23164" marB="2316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marL="23165" marR="23165" marT="23164" marB="2316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200"/>
                        </a:spcBef>
                        <a:spcAft>
                          <a:spcPts val="0"/>
                        </a:spcAft>
                        <a:buClrTx/>
                        <a:buSzTx/>
                        <a:buFontTx/>
                        <a:buNone/>
                        <a:tabLst/>
                        <a:defRPr/>
                      </a:pPr>
                      <a:r>
                        <a:rPr lang="en-US" sz="1400" b="0" kern="1200" dirty="0">
                          <a:solidFill>
                            <a:schemeClr val="bg1"/>
                          </a:solidFill>
                          <a:latin typeface="Franklin Gothic Book" panose="020B0503020102020204" pitchFamily="34" charset="0"/>
                          <a:ea typeface="+mn-ea"/>
                          <a:cs typeface="+mn-cs"/>
                        </a:rPr>
                        <a:t>STEP TWO:</a:t>
                      </a:r>
                    </a:p>
                    <a:p>
                      <a:pPr marL="0" marR="0" lvl="0" indent="0" algn="ctr" defTabSz="914400" rtl="0" eaLnBrk="1" fontAlgn="auto" latinLnBrk="0" hangingPunct="1">
                        <a:lnSpc>
                          <a:spcPct val="90000"/>
                        </a:lnSpc>
                        <a:spcBef>
                          <a:spcPts val="200"/>
                        </a:spcBef>
                        <a:spcAft>
                          <a:spcPts val="0"/>
                        </a:spcAft>
                        <a:buClrTx/>
                        <a:buSzTx/>
                        <a:buFontTx/>
                        <a:buNone/>
                        <a:tabLst/>
                        <a:defRPr/>
                      </a:pPr>
                      <a:r>
                        <a:rPr lang="en-US" sz="1400" b="0" kern="1200" dirty="0">
                          <a:solidFill>
                            <a:schemeClr val="bg1"/>
                          </a:solidFill>
                          <a:latin typeface="Franklin Gothic Book" panose="020B0503020102020204" pitchFamily="34" charset="0"/>
                          <a:ea typeface="+mn-ea"/>
                          <a:cs typeface="+mn-cs"/>
                        </a:rPr>
                        <a:t>Mid-Year Check-In</a:t>
                      </a:r>
                      <a:endParaRPr lang="en-US" sz="1000" dirty="0">
                        <a:solidFill>
                          <a:schemeClr val="bg1"/>
                        </a:solidFill>
                        <a:latin typeface="Calibri" pitchFamily="34" charset="0"/>
                      </a:endParaRPr>
                    </a:p>
                  </a:txBody>
                  <a:tcPr marL="23165" marR="23165" marT="77215" marB="7721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sz="1600" dirty="0"/>
                    </a:p>
                  </a:txBody>
                  <a:tcPr marL="23165" marR="23165" marT="23164" marB="2316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200"/>
                        </a:spcBef>
                        <a:spcAft>
                          <a:spcPts val="0"/>
                        </a:spcAft>
                        <a:buClrTx/>
                        <a:buSzTx/>
                        <a:buFontTx/>
                        <a:buNone/>
                        <a:tabLst/>
                        <a:defRPr/>
                      </a:pPr>
                      <a:r>
                        <a:rPr lang="en-US" sz="1400" b="0" kern="1200" dirty="0">
                          <a:solidFill>
                            <a:schemeClr val="bg1"/>
                          </a:solidFill>
                          <a:latin typeface="Franklin Gothic Book" panose="020B0503020102020204" pitchFamily="34" charset="0"/>
                          <a:ea typeface="+mn-ea"/>
                          <a:cs typeface="+mn-cs"/>
                        </a:rPr>
                        <a:t>STEP THREE:</a:t>
                      </a:r>
                    </a:p>
                    <a:p>
                      <a:pPr marL="0" marR="0" lvl="0" indent="0" algn="ctr" defTabSz="914400" rtl="0" eaLnBrk="1" fontAlgn="auto" latinLnBrk="0" hangingPunct="1">
                        <a:lnSpc>
                          <a:spcPct val="90000"/>
                        </a:lnSpc>
                        <a:spcBef>
                          <a:spcPts val="200"/>
                        </a:spcBef>
                        <a:spcAft>
                          <a:spcPts val="0"/>
                        </a:spcAft>
                        <a:buClrTx/>
                        <a:buSzTx/>
                        <a:buFontTx/>
                        <a:buNone/>
                        <a:tabLst/>
                        <a:defRPr/>
                      </a:pPr>
                      <a:r>
                        <a:rPr lang="en-US" sz="1400" b="0" kern="1200" dirty="0">
                          <a:solidFill>
                            <a:schemeClr val="bg1"/>
                          </a:solidFill>
                          <a:latin typeface="Franklin Gothic Book" panose="020B0503020102020204" pitchFamily="34" charset="0"/>
                          <a:ea typeface="+mn-ea"/>
                          <a:cs typeface="+mn-cs"/>
                        </a:rPr>
                        <a:t>End-of-Year Review</a:t>
                      </a:r>
                      <a:endParaRPr lang="en-US" sz="1000" dirty="0">
                        <a:solidFill>
                          <a:schemeClr val="bg1"/>
                        </a:solidFill>
                        <a:latin typeface="Calibri" pitchFamily="34" charset="0"/>
                      </a:endParaRPr>
                    </a:p>
                  </a:txBody>
                  <a:tcPr marL="23165" marR="23165" marT="77215" marB="7721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08229">
                <a:tc gridSpan="6">
                  <a:txBody>
                    <a:bodyPr/>
                    <a:lstStyle/>
                    <a:p>
                      <a:pPr marL="0" lvl="0" indent="0" algn="ctr" defTabSz="914400" rtl="0" eaLnBrk="1" latinLnBrk="0" hangingPunct="1">
                        <a:lnSpc>
                          <a:spcPct val="90000"/>
                        </a:lnSpc>
                        <a:spcBef>
                          <a:spcPts val="200"/>
                        </a:spcBef>
                        <a:buClr>
                          <a:schemeClr val="accent2"/>
                        </a:buClr>
                        <a:buFont typeface="Symbol" pitchFamily="18" charset="2"/>
                        <a:buNone/>
                      </a:pPr>
                      <a:r>
                        <a:rPr lang="en-US" sz="1200" b="0" kern="1200" dirty="0">
                          <a:solidFill>
                            <a:schemeClr val="bg1"/>
                          </a:solidFill>
                          <a:latin typeface="Franklin Gothic Book" panose="020B0503020102020204" pitchFamily="34" charset="0"/>
                          <a:ea typeface="+mn-ea"/>
                          <a:cs typeface="+mn-cs"/>
                        </a:rPr>
                        <a:t>Ongoing Conversations between staff</a:t>
                      </a:r>
                      <a:r>
                        <a:rPr lang="en-US" sz="1200" b="0" kern="1200" baseline="0" dirty="0">
                          <a:solidFill>
                            <a:schemeClr val="bg1"/>
                          </a:solidFill>
                          <a:latin typeface="Franklin Gothic Book" panose="020B0503020102020204" pitchFamily="34" charset="0"/>
                          <a:ea typeface="+mn-ea"/>
                          <a:cs typeface="+mn-cs"/>
                        </a:rPr>
                        <a:t> members and their supervisors throughout the year; </a:t>
                      </a:r>
                    </a:p>
                  </a:txBody>
                  <a:tcPr marL="102952" marR="102952" marT="51476" marB="514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hMerge="1">
                  <a:txBody>
                    <a:bodyPr/>
                    <a:lstStyle/>
                    <a:p>
                      <a:pPr marL="112713" lvl="0" indent="-112713" algn="l" defTabSz="914400" rtl="0" eaLnBrk="1" latinLnBrk="0" hangingPunct="1">
                        <a:lnSpc>
                          <a:spcPct val="90000"/>
                        </a:lnSpc>
                        <a:spcBef>
                          <a:spcPts val="200"/>
                        </a:spcBef>
                        <a:buClr>
                          <a:schemeClr val="accent2"/>
                        </a:buClr>
                        <a:buFont typeface="Symbol" pitchFamily="18" charset="2"/>
                        <a:buChar char="·"/>
                      </a:pPr>
                      <a:endParaRPr lang="en-US" sz="1100" kern="1200" dirty="0">
                        <a:solidFill>
                          <a:schemeClr val="tx1"/>
                        </a:solidFill>
                        <a:latin typeface="Arial Narrow" pitchFamily="34" charset="0"/>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159863">
                <a:tc>
                  <a:txBody>
                    <a:bodyPr/>
                    <a:lstStyle/>
                    <a:p>
                      <a:pPr marL="171450" lvl="0" indent="-171450">
                        <a:buFont typeface="Arial" panose="020B0604020202020204" pitchFamily="34" charset="0"/>
                        <a:buChar char="•"/>
                      </a:pPr>
                      <a:r>
                        <a:rPr lang="en-US" sz="1200" kern="1200" dirty="0">
                          <a:solidFill>
                            <a:schemeClr val="dk1"/>
                          </a:solidFill>
                          <a:effectLst/>
                          <a:latin typeface="Franklin Gothic Book" panose="020B0503020102020204" pitchFamily="34" charset="0"/>
                          <a:ea typeface="+mn-ea"/>
                          <a:cs typeface="+mn-cs"/>
                        </a:rPr>
                        <a:t>Staff member meets with manager </a:t>
                      </a:r>
                      <a:r>
                        <a:rPr lang="en-US" sz="1200" kern="1200" baseline="0" dirty="0">
                          <a:solidFill>
                            <a:schemeClr val="dk1"/>
                          </a:solidFill>
                          <a:effectLst/>
                          <a:latin typeface="Franklin Gothic Book" panose="020B0503020102020204" pitchFamily="34" charset="0"/>
                          <a:ea typeface="+mn-ea"/>
                          <a:cs typeface="+mn-cs"/>
                        </a:rPr>
                        <a:t>to discuss expectations and set 2-5 goals for the performance management cycle.</a:t>
                      </a:r>
                    </a:p>
                    <a:p>
                      <a:pPr marL="0" lvl="0" indent="0">
                        <a:buFont typeface="Arial" panose="020B0604020202020204" pitchFamily="34" charset="0"/>
                        <a:buNone/>
                      </a:pPr>
                      <a:endParaRPr lang="en-US" sz="1200" kern="1200" dirty="0">
                        <a:solidFill>
                          <a:schemeClr val="dk1"/>
                        </a:solidFill>
                        <a:effectLst/>
                        <a:latin typeface="Franklin Gothic Book" panose="020B0503020102020204" pitchFamily="34" charset="0"/>
                        <a:ea typeface="+mn-ea"/>
                        <a:cs typeface="+mn-cs"/>
                      </a:endParaRPr>
                    </a:p>
                    <a:p>
                      <a:pPr marL="171450" lvl="0" indent="-171450">
                        <a:buFont typeface="Arial" panose="020B0604020202020204" pitchFamily="34" charset="0"/>
                        <a:buChar char="•"/>
                      </a:pPr>
                      <a:r>
                        <a:rPr lang="en-US" sz="1200" kern="1200" dirty="0">
                          <a:solidFill>
                            <a:srgbClr val="000000"/>
                          </a:solidFill>
                          <a:effectLst/>
                          <a:latin typeface="Franklin Gothic Book" panose="020B0503020102020204" pitchFamily="34" charset="0"/>
                          <a:ea typeface="+mn-ea"/>
                          <a:cs typeface="+mn-cs"/>
                        </a:rPr>
                        <a:t>Staff member enters goals into Workday.</a:t>
                      </a:r>
                      <a:endParaRPr lang="en-US" sz="1200" kern="1200" baseline="0" dirty="0">
                        <a:solidFill>
                          <a:srgbClr val="000000"/>
                        </a:solidFill>
                        <a:effectLst/>
                        <a:latin typeface="Franklin Gothic Book" panose="020B0503020102020204" pitchFamily="34" charset="0"/>
                        <a:ea typeface="+mn-ea"/>
                        <a:cs typeface="+mn-cs"/>
                      </a:endParaRPr>
                    </a:p>
                    <a:p>
                      <a:pPr marL="171450" lvl="0" indent="-171450">
                        <a:buFont typeface="Arial" panose="020B0604020202020204" pitchFamily="34" charset="0"/>
                        <a:buChar char="•"/>
                      </a:pPr>
                      <a:endParaRPr lang="en-US" sz="1200" kern="1200" baseline="0" dirty="0">
                        <a:solidFill>
                          <a:srgbClr val="000000"/>
                        </a:solidFill>
                        <a:effectLst/>
                        <a:latin typeface="Franklin Gothic Book" panose="020B0503020102020204" pitchFamily="34" charset="0"/>
                        <a:ea typeface="+mn-ea"/>
                        <a:cs typeface="+mn-cs"/>
                      </a:endParaRPr>
                    </a:p>
                    <a:p>
                      <a:pPr marL="171450" indent="-171450">
                        <a:buFont typeface="Arial" panose="020B0604020202020204" pitchFamily="34" charset="0"/>
                        <a:buChar char="•"/>
                      </a:pPr>
                      <a:r>
                        <a:rPr lang="en-US" sz="1200" kern="1200" dirty="0">
                          <a:solidFill>
                            <a:schemeClr val="dk1"/>
                          </a:solidFill>
                          <a:effectLst/>
                          <a:latin typeface="Franklin Gothic Book" panose="020B0503020102020204" pitchFamily="34" charset="0"/>
                          <a:ea typeface="+mn-ea"/>
                          <a:cs typeface="+mn-cs"/>
                        </a:rPr>
                        <a:t>Staff member reviews Job Responsibility and makes updates, if applicable;</a:t>
                      </a:r>
                      <a:r>
                        <a:rPr lang="en-US" sz="1200" kern="1200" baseline="0" dirty="0">
                          <a:solidFill>
                            <a:schemeClr val="dk1"/>
                          </a:solidFill>
                          <a:effectLst/>
                          <a:latin typeface="Franklin Gothic Book" panose="020B0503020102020204" pitchFamily="34" charset="0"/>
                          <a:ea typeface="+mn-ea"/>
                          <a:cs typeface="+mn-cs"/>
                        </a:rPr>
                        <a:t> manager </a:t>
                      </a:r>
                      <a:r>
                        <a:rPr lang="en-US" sz="1200" kern="1200" dirty="0">
                          <a:solidFill>
                            <a:schemeClr val="dk1"/>
                          </a:solidFill>
                          <a:effectLst/>
                          <a:latin typeface="Franklin Gothic Book" panose="020B0503020102020204" pitchFamily="34" charset="0"/>
                          <a:ea typeface="+mn-ea"/>
                          <a:cs typeface="+mn-cs"/>
                        </a:rPr>
                        <a:t>reviews and approves JRW.</a:t>
                      </a:r>
                    </a:p>
                    <a:p>
                      <a:pPr marL="0" lvl="0" indent="0">
                        <a:buFont typeface="Arial" panose="020B0604020202020204" pitchFamily="34" charset="0"/>
                        <a:buNone/>
                      </a:pPr>
                      <a:endParaRPr lang="en-US" sz="1200" kern="1200" dirty="0">
                        <a:solidFill>
                          <a:schemeClr val="dk1"/>
                        </a:solidFill>
                        <a:effectLst/>
                        <a:latin typeface="Franklin Gothic Book" panose="020B0503020102020204" pitchFamily="34" charset="0"/>
                        <a:ea typeface="+mn-ea"/>
                        <a:cs typeface="+mn-cs"/>
                      </a:endParaRPr>
                    </a:p>
                    <a:p>
                      <a:pPr marL="0" lvl="0" indent="0" algn="ctr">
                        <a:buFont typeface="Arial" panose="020B0604020202020204" pitchFamily="34" charset="0"/>
                        <a:buNone/>
                      </a:pPr>
                      <a:r>
                        <a:rPr lang="en-US" sz="1200" b="1" kern="1200" dirty="0">
                          <a:solidFill>
                            <a:schemeClr val="dk1"/>
                          </a:solidFill>
                          <a:effectLst/>
                          <a:latin typeface="Franklin Gothic Book" panose="020B0503020102020204" pitchFamily="34" charset="0"/>
                          <a:ea typeface="+mn-ea"/>
                          <a:cs typeface="+mn-cs"/>
                        </a:rPr>
                        <a:t>LEADERS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Franklin Gothic Book" panose="020B0503020102020204" pitchFamily="34" charset="0"/>
                        </a:rPr>
                        <a:t>HR Strategic Partners provide leadership teams the performance results from the previous year.</a:t>
                      </a:r>
                      <a:endParaRPr lang="en-US" sz="1200" kern="1200" dirty="0">
                        <a:solidFill>
                          <a:schemeClr val="dk1"/>
                        </a:solidFill>
                        <a:effectLst/>
                        <a:latin typeface="Franklin Gothic Book" panose="020B0503020102020204" pitchFamily="34" charset="0"/>
                        <a:ea typeface="+mn-ea"/>
                        <a:cs typeface="+mn-cs"/>
                      </a:endParaRPr>
                    </a:p>
                    <a:p>
                      <a:pPr marL="171450" lvl="0" indent="-171450">
                        <a:buFont typeface="Arial" panose="020B0604020202020204" pitchFamily="34" charset="0"/>
                        <a:buChar char="•"/>
                      </a:pPr>
                      <a:endParaRPr lang="en-US" sz="1200" kern="1200" dirty="0">
                        <a:solidFill>
                          <a:schemeClr val="dk1"/>
                        </a:solidFill>
                        <a:effectLst/>
                        <a:latin typeface="Franklin Gothic Book" panose="020B0503020102020204" pitchFamily="34" charset="0"/>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Franklin Gothic Book" panose="020B0503020102020204" pitchFamily="34" charset="0"/>
                          <a:ea typeface="+mn-ea"/>
                          <a:cs typeface="+mn-cs"/>
                        </a:rPr>
                        <a:t>Leadership</a:t>
                      </a:r>
                      <a:r>
                        <a:rPr lang="en-US" sz="1200" kern="1200" baseline="0" dirty="0">
                          <a:solidFill>
                            <a:schemeClr val="dk1"/>
                          </a:solidFill>
                          <a:effectLst/>
                          <a:latin typeface="Franklin Gothic Book" panose="020B0503020102020204" pitchFamily="34" charset="0"/>
                          <a:ea typeface="+mn-ea"/>
                          <a:cs typeface="+mn-cs"/>
                        </a:rPr>
                        <a:t> teams meet to discuss ratings and agree on norms; norms are shared with staff members during the goal setting process.</a:t>
                      </a:r>
                      <a:endParaRPr lang="en-US" sz="1200" b="1" i="1" kern="1200" dirty="0">
                        <a:solidFill>
                          <a:schemeClr val="dk1"/>
                        </a:solidFill>
                        <a:effectLst/>
                        <a:latin typeface="Franklin Gothic Book" panose="020B0503020102020204" pitchFamily="34" charset="0"/>
                        <a:ea typeface="+mn-ea"/>
                        <a:cs typeface="+mn-cs"/>
                      </a:endParaRPr>
                    </a:p>
                  </a:txBody>
                  <a:tcPr marL="38608" marR="38608" marT="38608" marB="38608">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900" dirty="0"/>
                    </a:p>
                  </a:txBody>
                  <a:tcPr marL="38608" marR="38608" marT="38608" marB="38608">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nSpc>
                          <a:spcPct val="90000"/>
                        </a:lnSpc>
                        <a:spcBef>
                          <a:spcPts val="600"/>
                        </a:spcBef>
                      </a:pPr>
                      <a:endParaRPr lang="en-US" sz="900" dirty="0">
                        <a:latin typeface="+mn-lt"/>
                      </a:endParaRPr>
                    </a:p>
                  </a:txBody>
                  <a:tcPr marL="38608" marR="38608" marT="38608" marB="38608">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lvl="0" indent="-171450" algn="l" defTabSz="914400" rtl="0" eaLnBrk="1" latinLnBrk="0" hangingPunct="1">
                        <a:lnSpc>
                          <a:spcPct val="90000"/>
                        </a:lnSpc>
                        <a:spcBef>
                          <a:spcPts val="0"/>
                        </a:spcBef>
                        <a:buClr>
                          <a:schemeClr val="tx2"/>
                        </a:buClr>
                        <a:buFont typeface="Arial" panose="020B0604020202020204" pitchFamily="34" charset="0"/>
                        <a:buChar char="•"/>
                      </a:pPr>
                      <a:r>
                        <a:rPr lang="en-US" sz="1200" kern="1200" dirty="0">
                          <a:solidFill>
                            <a:schemeClr val="tx1"/>
                          </a:solidFill>
                          <a:latin typeface="Franklin Gothic Book" panose="020B0503020102020204" pitchFamily="34" charset="0"/>
                          <a:ea typeface="+mn-ea"/>
                          <a:cs typeface="+mn-cs"/>
                        </a:rPr>
                        <a:t>Review goals</a:t>
                      </a:r>
                      <a:r>
                        <a:rPr lang="en-US" sz="1200" kern="1200" baseline="0" dirty="0">
                          <a:solidFill>
                            <a:schemeClr val="tx1"/>
                          </a:solidFill>
                          <a:latin typeface="Franklin Gothic Book" panose="020B0503020102020204" pitchFamily="34" charset="0"/>
                          <a:ea typeface="+mn-ea"/>
                          <a:cs typeface="+mn-cs"/>
                        </a:rPr>
                        <a:t> and </a:t>
                      </a:r>
                      <a:r>
                        <a:rPr lang="en-US" sz="1200" kern="1200" dirty="0">
                          <a:solidFill>
                            <a:schemeClr val="tx1"/>
                          </a:solidFill>
                          <a:latin typeface="Franklin Gothic Book" panose="020B0503020102020204" pitchFamily="34" charset="0"/>
                          <a:ea typeface="+mn-ea"/>
                          <a:cs typeface="+mn-cs"/>
                        </a:rPr>
                        <a:t>progress</a:t>
                      </a:r>
                      <a:r>
                        <a:rPr lang="en-US" sz="1200" kern="1200" baseline="0" dirty="0">
                          <a:solidFill>
                            <a:schemeClr val="tx1"/>
                          </a:solidFill>
                          <a:latin typeface="Franklin Gothic Book" panose="020B0503020102020204" pitchFamily="34" charset="0"/>
                          <a:ea typeface="+mn-ea"/>
                          <a:cs typeface="+mn-cs"/>
                        </a:rPr>
                        <a:t> (make </a:t>
                      </a:r>
                      <a:r>
                        <a:rPr lang="en-US" sz="1200" kern="1200" dirty="0">
                          <a:solidFill>
                            <a:schemeClr val="tx1"/>
                          </a:solidFill>
                          <a:latin typeface="Franklin Gothic Book" panose="020B0503020102020204" pitchFamily="34" charset="0"/>
                          <a:ea typeface="+mn-ea"/>
                          <a:cs typeface="+mn-cs"/>
                        </a:rPr>
                        <a:t>adjustments</a:t>
                      </a:r>
                      <a:r>
                        <a:rPr lang="en-US" sz="1200" kern="1200" baseline="0" dirty="0">
                          <a:solidFill>
                            <a:schemeClr val="tx1"/>
                          </a:solidFill>
                          <a:latin typeface="Franklin Gothic Book" panose="020B0503020102020204" pitchFamily="34" charset="0"/>
                          <a:ea typeface="+mn-ea"/>
                          <a:cs typeface="+mn-cs"/>
                        </a:rPr>
                        <a:t> </a:t>
                      </a:r>
                      <a:r>
                        <a:rPr lang="en-US" sz="1200" kern="1200" dirty="0">
                          <a:solidFill>
                            <a:schemeClr val="tx1"/>
                          </a:solidFill>
                          <a:latin typeface="Franklin Gothic Book" panose="020B0503020102020204" pitchFamily="34" charset="0"/>
                          <a:ea typeface="+mn-ea"/>
                          <a:cs typeface="+mn-cs"/>
                        </a:rPr>
                        <a:t>as needed).</a:t>
                      </a:r>
                    </a:p>
                    <a:p>
                      <a:pPr marL="0" lvl="0" indent="0" algn="l" defTabSz="914400" rtl="0" eaLnBrk="1" latinLnBrk="0" hangingPunct="1">
                        <a:lnSpc>
                          <a:spcPct val="90000"/>
                        </a:lnSpc>
                        <a:spcBef>
                          <a:spcPts val="0"/>
                        </a:spcBef>
                        <a:buClr>
                          <a:schemeClr val="tx2"/>
                        </a:buClr>
                        <a:buFont typeface="Arial" panose="020B0604020202020204" pitchFamily="34" charset="0"/>
                        <a:buNone/>
                      </a:pPr>
                      <a:endParaRPr lang="en-US" sz="1200" kern="1200" dirty="0">
                        <a:solidFill>
                          <a:schemeClr val="tx1"/>
                        </a:solidFill>
                        <a:latin typeface="Franklin Gothic Book" panose="020B0503020102020204" pitchFamily="34" charset="0"/>
                        <a:ea typeface="+mn-ea"/>
                        <a:cs typeface="+mn-cs"/>
                      </a:endParaRPr>
                    </a:p>
                    <a:p>
                      <a:pPr marL="171450" lvl="0" indent="-171450" algn="l" defTabSz="914400" rtl="0" eaLnBrk="1" latinLnBrk="0" hangingPunct="1">
                        <a:lnSpc>
                          <a:spcPct val="90000"/>
                        </a:lnSpc>
                        <a:spcBef>
                          <a:spcPts val="0"/>
                        </a:spcBef>
                        <a:buClr>
                          <a:schemeClr val="tx2"/>
                        </a:buClr>
                        <a:buFont typeface="Arial" panose="020B0604020202020204" pitchFamily="34" charset="0"/>
                        <a:buChar char="•"/>
                      </a:pPr>
                      <a:r>
                        <a:rPr lang="en-US" sz="1200" kern="1200" dirty="0">
                          <a:solidFill>
                            <a:srgbClr val="000000"/>
                          </a:solidFill>
                          <a:latin typeface="Franklin Gothic Book" panose="020B0503020102020204" pitchFamily="34" charset="0"/>
                          <a:ea typeface="+mn-ea"/>
                          <a:cs typeface="+mn-cs"/>
                        </a:rPr>
                        <a:t>Check-in: review expectations and acknowledgement</a:t>
                      </a:r>
                      <a:r>
                        <a:rPr lang="en-US" sz="1200" kern="1200" baseline="0" dirty="0">
                          <a:solidFill>
                            <a:srgbClr val="000000"/>
                          </a:solidFill>
                          <a:latin typeface="Franklin Gothic Book" panose="020B0503020102020204" pitchFamily="34" charset="0"/>
                          <a:ea typeface="+mn-ea"/>
                          <a:cs typeface="+mn-cs"/>
                        </a:rPr>
                        <a:t> of successes and challenges.</a:t>
                      </a:r>
                    </a:p>
                    <a:p>
                      <a:pPr marL="0" lvl="0" indent="0" algn="l" defTabSz="914400" rtl="0" eaLnBrk="1" latinLnBrk="0" hangingPunct="1">
                        <a:lnSpc>
                          <a:spcPct val="90000"/>
                        </a:lnSpc>
                        <a:spcBef>
                          <a:spcPts val="0"/>
                        </a:spcBef>
                        <a:buClr>
                          <a:schemeClr val="tx2"/>
                        </a:buClr>
                        <a:buFont typeface="Arial" panose="020B0604020202020204" pitchFamily="34" charset="0"/>
                        <a:buNone/>
                      </a:pPr>
                      <a:endParaRPr lang="en-US" sz="1200" kern="1200" baseline="0" dirty="0">
                        <a:solidFill>
                          <a:srgbClr val="000000"/>
                        </a:solidFill>
                        <a:latin typeface="Franklin Gothic Book" panose="020B0503020102020204" pitchFamily="34" charset="0"/>
                        <a:ea typeface="+mn-ea"/>
                        <a:cs typeface="+mn-cs"/>
                      </a:endParaRPr>
                    </a:p>
                    <a:p>
                      <a:pPr marL="171450" lvl="0" indent="-171450" algn="l" defTabSz="914400" rtl="0" eaLnBrk="1" latinLnBrk="0" hangingPunct="1">
                        <a:lnSpc>
                          <a:spcPct val="90000"/>
                        </a:lnSpc>
                        <a:spcBef>
                          <a:spcPts val="0"/>
                        </a:spcBef>
                        <a:buClr>
                          <a:schemeClr val="tx2"/>
                        </a:buClr>
                        <a:buFont typeface="Arial" panose="020B0604020202020204" pitchFamily="34" charset="0"/>
                        <a:buChar char="•"/>
                      </a:pPr>
                      <a:r>
                        <a:rPr lang="en-US" sz="1200" kern="1200" baseline="0" dirty="0">
                          <a:solidFill>
                            <a:srgbClr val="000000"/>
                          </a:solidFill>
                          <a:latin typeface="Franklin Gothic Book" panose="020B0503020102020204" pitchFamily="34" charset="0"/>
                          <a:ea typeface="+mn-ea"/>
                          <a:cs typeface="+mn-cs"/>
                        </a:rPr>
                        <a:t>Staff member and manager enter notes from the Mid-Year Check-In meeting into Workday.</a:t>
                      </a:r>
                      <a:endParaRPr lang="en-US" sz="1200" kern="1200" dirty="0">
                        <a:solidFill>
                          <a:srgbClr val="000000"/>
                        </a:solidFill>
                        <a:latin typeface="Franklin Gothic Book" panose="020B0503020102020204" pitchFamily="34" charset="0"/>
                        <a:ea typeface="+mn-ea"/>
                        <a:cs typeface="+mn-cs"/>
                      </a:endParaRPr>
                    </a:p>
                  </a:txBody>
                  <a:tcPr marL="38608" marR="38608" marT="38608" marB="38608">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600" dirty="0"/>
                    </a:p>
                  </a:txBody>
                  <a:tcPr marL="38608" marR="38608" marT="38608" marB="38608">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lvl="0" indent="0" algn="ctr" defTabSz="914400" rtl="0" eaLnBrk="1" latinLnBrk="0" hangingPunct="1">
                        <a:lnSpc>
                          <a:spcPct val="90000"/>
                        </a:lnSpc>
                        <a:spcBef>
                          <a:spcPts val="600"/>
                        </a:spcBef>
                        <a:buClr>
                          <a:schemeClr val="tx2"/>
                        </a:buClr>
                        <a:buFont typeface="Symbol" pitchFamily="18" charset="2"/>
                        <a:buNone/>
                      </a:pPr>
                      <a:r>
                        <a:rPr lang="en-US" sz="1200" b="1" kern="1200" dirty="0">
                          <a:solidFill>
                            <a:srgbClr val="000000"/>
                          </a:solidFill>
                          <a:latin typeface="Franklin Gothic Book" panose="020B0503020102020204" pitchFamily="34" charset="0"/>
                          <a:ea typeface="+mn-ea"/>
                          <a:cs typeface="+mn-cs"/>
                        </a:rPr>
                        <a:t>PREPARATION:</a:t>
                      </a:r>
                    </a:p>
                    <a:p>
                      <a:pPr marL="171450" indent="-171450">
                        <a:lnSpc>
                          <a:spcPct val="90000"/>
                        </a:lnSpc>
                        <a:buClr>
                          <a:schemeClr val="tx2"/>
                        </a:buClr>
                        <a:buFont typeface="Arial" panose="020B0604020202020204" pitchFamily="34" charset="0"/>
                        <a:buChar char="•"/>
                      </a:pPr>
                      <a:r>
                        <a:rPr lang="en-US" sz="1200" kern="1200" dirty="0">
                          <a:solidFill>
                            <a:srgbClr val="000000"/>
                          </a:solidFill>
                          <a:latin typeface="Franklin Gothic Book" panose="020B0503020102020204" pitchFamily="34" charset="0"/>
                          <a:ea typeface="+mn-ea"/>
                          <a:cs typeface="+mn-cs"/>
                        </a:rPr>
                        <a:t>Staff member</a:t>
                      </a:r>
                      <a:r>
                        <a:rPr lang="en-US" sz="1200" kern="1200" baseline="0" dirty="0">
                          <a:solidFill>
                            <a:srgbClr val="000000"/>
                          </a:solidFill>
                          <a:latin typeface="Franklin Gothic Book" panose="020B0503020102020204" pitchFamily="34" charset="0"/>
                          <a:ea typeface="+mn-ea"/>
                          <a:cs typeface="+mn-cs"/>
                        </a:rPr>
                        <a:t> completes s</a:t>
                      </a:r>
                      <a:r>
                        <a:rPr lang="en-US" sz="1200" kern="1200" dirty="0">
                          <a:solidFill>
                            <a:srgbClr val="000000"/>
                          </a:solidFill>
                          <a:latin typeface="Franklin Gothic Book" panose="020B0503020102020204" pitchFamily="34" charset="0"/>
                          <a:ea typeface="+mn-ea"/>
                          <a:cs typeface="+mn-cs"/>
                        </a:rPr>
                        <a:t>elf-evaluation</a:t>
                      </a:r>
                      <a:r>
                        <a:rPr lang="en-US" sz="1200" kern="1200" baseline="0" dirty="0">
                          <a:solidFill>
                            <a:srgbClr val="000000"/>
                          </a:solidFill>
                          <a:latin typeface="Franklin Gothic Book" panose="020B0503020102020204" pitchFamily="34" charset="0"/>
                          <a:ea typeface="+mn-ea"/>
                          <a:cs typeface="+mn-cs"/>
                        </a:rPr>
                        <a:t> </a:t>
                      </a:r>
                      <a:r>
                        <a:rPr lang="en-US" sz="1200" kern="1200" dirty="0">
                          <a:solidFill>
                            <a:srgbClr val="000000"/>
                          </a:solidFill>
                          <a:latin typeface="Franklin Gothic Book" panose="020B0503020102020204" pitchFamily="34" charset="0"/>
                          <a:ea typeface="+mn-ea"/>
                          <a:cs typeface="+mn-cs"/>
                        </a:rPr>
                        <a:t>in Workday.</a:t>
                      </a:r>
                    </a:p>
                    <a:p>
                      <a:pPr marL="171450" indent="-171450">
                        <a:lnSpc>
                          <a:spcPct val="90000"/>
                        </a:lnSpc>
                        <a:buClr>
                          <a:schemeClr val="tx2"/>
                        </a:buClr>
                        <a:buFont typeface="Arial" panose="020B0604020202020204" pitchFamily="34" charset="0"/>
                        <a:buChar char="•"/>
                      </a:pPr>
                      <a:endParaRPr lang="en-US" sz="1200" kern="1200" dirty="0">
                        <a:solidFill>
                          <a:srgbClr val="000000"/>
                        </a:solidFill>
                        <a:latin typeface="Franklin Gothic Book" panose="020B0503020102020204" pitchFamily="34" charset="0"/>
                        <a:ea typeface="+mn-ea"/>
                        <a:cs typeface="+mn-cs"/>
                      </a:endParaRPr>
                    </a:p>
                    <a:p>
                      <a:pPr marL="171450" lvl="0" indent="-171450" algn="l" defTabSz="914400" rtl="0" eaLnBrk="1" latinLnBrk="0" hangingPunct="1">
                        <a:lnSpc>
                          <a:spcPct val="90000"/>
                        </a:lnSpc>
                        <a:spcBef>
                          <a:spcPts val="0"/>
                        </a:spcBef>
                        <a:spcAft>
                          <a:spcPts val="0"/>
                        </a:spcAft>
                        <a:buClr>
                          <a:schemeClr val="tx2"/>
                        </a:buClr>
                        <a:buFont typeface="Arial" panose="020B0604020202020204" pitchFamily="34" charset="0"/>
                        <a:buChar char="•"/>
                      </a:pPr>
                      <a:r>
                        <a:rPr lang="en-US" sz="1200" kern="1200" dirty="0">
                          <a:solidFill>
                            <a:srgbClr val="000000"/>
                          </a:solidFill>
                          <a:latin typeface="Franklin Gothic Book" panose="020B0503020102020204" pitchFamily="34" charset="0"/>
                          <a:ea typeface="+mn-ea"/>
                          <a:cs typeface="+mn-cs"/>
                        </a:rPr>
                        <a:t>Optional: staff member and manager obtain feedback from others (e.g., peers, customers, etc.) outside of Workday; primary</a:t>
                      </a:r>
                      <a:r>
                        <a:rPr lang="en-US" sz="1200" kern="1200" baseline="0" dirty="0">
                          <a:solidFill>
                            <a:srgbClr val="000000"/>
                          </a:solidFill>
                          <a:latin typeface="Franklin Gothic Book" panose="020B0503020102020204" pitchFamily="34" charset="0"/>
                          <a:ea typeface="+mn-ea"/>
                          <a:cs typeface="+mn-cs"/>
                        </a:rPr>
                        <a:t> manager can invite an additional manager to give feedback on the review via Workday.</a:t>
                      </a:r>
                      <a:endParaRPr lang="en-US" sz="1200" kern="1200" dirty="0">
                        <a:solidFill>
                          <a:srgbClr val="000000"/>
                        </a:solidFill>
                        <a:latin typeface="Franklin Gothic Book" panose="020B0503020102020204" pitchFamily="34" charset="0"/>
                        <a:ea typeface="+mn-ea"/>
                        <a:cs typeface="+mn-cs"/>
                      </a:endParaRPr>
                    </a:p>
                    <a:p>
                      <a:pPr marL="171450" lvl="0" indent="-171450" algn="l" defTabSz="914400" rtl="0" eaLnBrk="1" latinLnBrk="0" hangingPunct="1">
                        <a:lnSpc>
                          <a:spcPct val="90000"/>
                        </a:lnSpc>
                        <a:spcBef>
                          <a:spcPts val="0"/>
                        </a:spcBef>
                        <a:spcAft>
                          <a:spcPts val="0"/>
                        </a:spcAft>
                        <a:buClr>
                          <a:schemeClr val="tx2"/>
                        </a:buClr>
                        <a:buFont typeface="Arial" panose="020B0604020202020204" pitchFamily="34" charset="0"/>
                        <a:buChar char="•"/>
                      </a:pPr>
                      <a:endParaRPr lang="en-US" sz="1200" kern="1200" dirty="0">
                        <a:solidFill>
                          <a:schemeClr val="tx1"/>
                        </a:solidFill>
                        <a:latin typeface="Franklin Gothic Book" panose="020B0503020102020204" pitchFamily="34" charset="0"/>
                        <a:ea typeface="+mn-ea"/>
                        <a:cs typeface="+mn-cs"/>
                      </a:endParaRPr>
                    </a:p>
                    <a:p>
                      <a:pPr marL="171450" marR="0" lvl="0" indent="-171450" algn="l" defTabSz="914400" rtl="0" eaLnBrk="1" fontAlgn="auto" latinLnBrk="0" hangingPunct="1">
                        <a:lnSpc>
                          <a:spcPct val="90000"/>
                        </a:lnSpc>
                        <a:spcBef>
                          <a:spcPts val="0"/>
                        </a:spcBef>
                        <a:spcAft>
                          <a:spcPts val="0"/>
                        </a:spcAft>
                        <a:buClr>
                          <a:schemeClr val="tx2"/>
                        </a:buClr>
                        <a:buSzTx/>
                        <a:buFont typeface="Arial" panose="020B0604020202020204" pitchFamily="34" charset="0"/>
                        <a:buChar char="•"/>
                        <a:tabLst/>
                        <a:defRPr/>
                      </a:pPr>
                      <a:r>
                        <a:rPr lang="en-US" sz="1200" kern="1200" dirty="0">
                          <a:solidFill>
                            <a:schemeClr val="dk1"/>
                          </a:solidFill>
                          <a:effectLst/>
                          <a:latin typeface="Franklin Gothic Book" panose="020B0503020102020204" pitchFamily="34" charset="0"/>
                          <a:ea typeface="+mn-ea"/>
                          <a:cs typeface="+mn-cs"/>
                        </a:rPr>
                        <a:t>Manager reviews and summarizes performance feedback for staff member</a:t>
                      </a:r>
                      <a:r>
                        <a:rPr lang="en-US" sz="1200" kern="1200" baseline="0" dirty="0">
                          <a:solidFill>
                            <a:schemeClr val="dk1"/>
                          </a:solidFill>
                          <a:effectLst/>
                          <a:latin typeface="Franklin Gothic Book" panose="020B0503020102020204" pitchFamily="34" charset="0"/>
                          <a:ea typeface="+mn-ea"/>
                          <a:cs typeface="+mn-cs"/>
                        </a:rPr>
                        <a:t> in Workday.</a:t>
                      </a:r>
                      <a:endParaRPr lang="en-US" sz="1200" kern="1200" dirty="0">
                        <a:solidFill>
                          <a:schemeClr val="tx1"/>
                        </a:solidFill>
                        <a:latin typeface="Franklin Gothic Book" panose="020B0503020102020204" pitchFamily="34" charset="0"/>
                        <a:ea typeface="+mn-ea"/>
                        <a:cs typeface="+mn-cs"/>
                      </a:endParaRPr>
                    </a:p>
                    <a:p>
                      <a:pPr marL="0" lvl="0" indent="0">
                        <a:spcBef>
                          <a:spcPts val="0"/>
                        </a:spcBef>
                        <a:spcAft>
                          <a:spcPts val="0"/>
                        </a:spcAft>
                        <a:buFont typeface="Arial" panose="020B0604020202020204" pitchFamily="34" charset="0"/>
                        <a:buNone/>
                      </a:pPr>
                      <a:endParaRPr lang="en-US" sz="1200" kern="1200" dirty="0">
                        <a:solidFill>
                          <a:schemeClr val="dk1"/>
                        </a:solidFill>
                        <a:effectLst/>
                        <a:latin typeface="Franklin Gothic Book" panose="020B0503020102020204" pitchFamily="34" charset="0"/>
                        <a:ea typeface="+mn-ea"/>
                        <a:cs typeface="+mn-cs"/>
                      </a:endParaRPr>
                    </a:p>
                    <a:p>
                      <a:pPr marL="171450" lvl="0" indent="-171450">
                        <a:spcBef>
                          <a:spcPts val="0"/>
                        </a:spcBef>
                        <a:spcAft>
                          <a:spcPts val="0"/>
                        </a:spcAft>
                        <a:buFont typeface="Arial" panose="020B0604020202020204" pitchFamily="34" charset="0"/>
                        <a:buChar char="•"/>
                      </a:pPr>
                      <a:r>
                        <a:rPr lang="en-US" sz="1200" kern="1200" dirty="0">
                          <a:solidFill>
                            <a:schemeClr val="dk1"/>
                          </a:solidFill>
                          <a:effectLst/>
                          <a:latin typeface="Franklin Gothic Book" panose="020B0503020102020204" pitchFamily="34" charset="0"/>
                          <a:ea typeface="+mn-ea"/>
                          <a:cs typeface="+mn-cs"/>
                        </a:rPr>
                        <a:t>Peer</a:t>
                      </a:r>
                      <a:r>
                        <a:rPr lang="en-US" sz="1200" kern="1200" baseline="0" dirty="0">
                          <a:solidFill>
                            <a:schemeClr val="dk1"/>
                          </a:solidFill>
                          <a:effectLst/>
                          <a:latin typeface="Franklin Gothic Book" panose="020B0503020102020204" pitchFamily="34" charset="0"/>
                          <a:ea typeface="+mn-ea"/>
                          <a:cs typeface="+mn-cs"/>
                        </a:rPr>
                        <a:t> managers</a:t>
                      </a:r>
                      <a:r>
                        <a:rPr lang="en-US" sz="1200" kern="1200" dirty="0">
                          <a:solidFill>
                            <a:schemeClr val="dk1"/>
                          </a:solidFill>
                          <a:effectLst/>
                          <a:latin typeface="Franklin Gothic Book" panose="020B0503020102020204" pitchFamily="34" charset="0"/>
                          <a:ea typeface="+mn-ea"/>
                          <a:cs typeface="+mn-cs"/>
                        </a:rPr>
                        <a:t> conduct ratings calibration meetings (two</a:t>
                      </a:r>
                      <a:r>
                        <a:rPr lang="en-US" sz="1200" kern="1200" baseline="0" dirty="0">
                          <a:solidFill>
                            <a:schemeClr val="dk1"/>
                          </a:solidFill>
                          <a:effectLst/>
                          <a:latin typeface="Franklin Gothic Book" panose="020B0503020102020204" pitchFamily="34" charset="0"/>
                          <a:ea typeface="+mn-ea"/>
                          <a:cs typeface="+mn-cs"/>
                        </a:rPr>
                        <a:t> levels).</a:t>
                      </a:r>
                      <a:endParaRPr lang="en-US" sz="1200" kern="1200" dirty="0">
                        <a:solidFill>
                          <a:schemeClr val="dk1"/>
                        </a:solidFill>
                        <a:effectLst/>
                        <a:latin typeface="Franklin Gothic Book" panose="020B0503020102020204" pitchFamily="34" charset="0"/>
                        <a:ea typeface="+mn-ea"/>
                        <a:cs typeface="+mn-cs"/>
                      </a:endParaRPr>
                    </a:p>
                    <a:p>
                      <a:pPr marL="171450" lvl="0" indent="-171450">
                        <a:buFont typeface="Arial" panose="020B0604020202020204" pitchFamily="34" charset="0"/>
                        <a:buChar char="•"/>
                      </a:pPr>
                      <a:endParaRPr lang="en-US" sz="1200" kern="1200" dirty="0">
                        <a:solidFill>
                          <a:schemeClr val="dk1"/>
                        </a:solidFill>
                        <a:effectLst/>
                        <a:latin typeface="Franklin Gothic Book" panose="020B0503020102020204" pitchFamily="34" charset="0"/>
                        <a:ea typeface="+mn-ea"/>
                        <a:cs typeface="+mn-cs"/>
                      </a:endParaRPr>
                    </a:p>
                    <a:p>
                      <a:pPr marL="0" lvl="0" indent="0" algn="ctr">
                        <a:buFont typeface="Arial" panose="020B0604020202020204" pitchFamily="34" charset="0"/>
                        <a:buNone/>
                      </a:pPr>
                      <a:r>
                        <a:rPr lang="en-US" sz="1200" b="1" kern="1200" dirty="0">
                          <a:solidFill>
                            <a:schemeClr val="dk1"/>
                          </a:solidFill>
                          <a:effectLst/>
                          <a:latin typeface="Franklin Gothic Book" panose="020B0503020102020204" pitchFamily="34" charset="0"/>
                          <a:ea typeface="+mn-ea"/>
                          <a:cs typeface="+mn-cs"/>
                        </a:rPr>
                        <a:t>DELIVERY:</a:t>
                      </a:r>
                    </a:p>
                    <a:p>
                      <a:pPr marL="171450" lvl="0" indent="-171450">
                        <a:buFont typeface="Arial" panose="020B0604020202020204" pitchFamily="34" charset="0"/>
                        <a:buChar char="•"/>
                      </a:pPr>
                      <a:r>
                        <a:rPr lang="en-US" sz="1200" kern="1200" dirty="0">
                          <a:solidFill>
                            <a:schemeClr val="dk1"/>
                          </a:solidFill>
                          <a:effectLst/>
                          <a:latin typeface="Franklin Gothic Book" panose="020B0503020102020204" pitchFamily="34" charset="0"/>
                          <a:ea typeface="+mn-ea"/>
                          <a:cs typeface="+mn-cs"/>
                        </a:rPr>
                        <a:t>Staff member meets with manager to discuss end-of-year review and receive an overall rating of their performance; acknowledgement</a:t>
                      </a:r>
                      <a:r>
                        <a:rPr lang="en-US" sz="1200" kern="1200" baseline="0" dirty="0">
                          <a:solidFill>
                            <a:schemeClr val="dk1"/>
                          </a:solidFill>
                          <a:effectLst/>
                          <a:latin typeface="Franklin Gothic Book" panose="020B0503020102020204" pitchFamily="34" charset="0"/>
                          <a:ea typeface="+mn-ea"/>
                          <a:cs typeface="+mn-cs"/>
                        </a:rPr>
                        <a:t> of meeting occurs in Workday.</a:t>
                      </a:r>
                      <a:endParaRPr lang="en-US" sz="1200" kern="1200" dirty="0">
                        <a:solidFill>
                          <a:schemeClr val="dk1"/>
                        </a:solidFill>
                        <a:effectLst/>
                        <a:latin typeface="Franklin Gothic Book" panose="020B0503020102020204" pitchFamily="34" charset="0"/>
                        <a:ea typeface="+mn-ea"/>
                        <a:cs typeface="+mn-cs"/>
                      </a:endParaRPr>
                    </a:p>
                    <a:p>
                      <a:pPr marL="0" lvl="0" indent="0">
                        <a:buFont typeface="Arial" panose="020B0604020202020204" pitchFamily="34" charset="0"/>
                        <a:buNone/>
                      </a:pPr>
                      <a:endParaRPr lang="en-US" sz="1200" kern="1200" dirty="0">
                        <a:solidFill>
                          <a:schemeClr val="dk1"/>
                        </a:solidFill>
                        <a:effectLst/>
                        <a:latin typeface="Franklin Gothic Book" panose="020B0503020102020204" pitchFamily="34" charset="0"/>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Franklin Gothic Book" panose="020B0503020102020204" pitchFamily="34" charset="0"/>
                          <a:ea typeface="+mn-ea"/>
                          <a:cs typeface="+mn-cs"/>
                        </a:rPr>
                        <a:t>Staff member and manager begin to discuss next year’s goals and development opportunities. </a:t>
                      </a:r>
                      <a:endParaRPr lang="en-US" sz="1200" b="1" kern="1200" dirty="0">
                        <a:solidFill>
                          <a:schemeClr val="dk1"/>
                        </a:solidFill>
                        <a:effectLst/>
                        <a:latin typeface="Franklin Gothic Book" panose="020B0503020102020204" pitchFamily="34" charset="0"/>
                        <a:ea typeface="+mn-ea"/>
                        <a:cs typeface="+mn-cs"/>
                      </a:endParaRPr>
                    </a:p>
                  </a:txBody>
                  <a:tcPr marL="38608" marR="38608" marT="38608" marB="38608">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9897">
                <a:tc>
                  <a:txBody>
                    <a:bodyPr/>
                    <a:lstStyle/>
                    <a:p>
                      <a:pPr algn="ctr">
                        <a:lnSpc>
                          <a:spcPct val="90000"/>
                        </a:lnSpc>
                        <a:spcBef>
                          <a:spcPts val="200"/>
                        </a:spcBef>
                      </a:pPr>
                      <a:r>
                        <a:rPr lang="en-US" sz="1100" b="0" dirty="0">
                          <a:solidFill>
                            <a:schemeClr val="tx1"/>
                          </a:solidFill>
                          <a:latin typeface="Franklin Gothic Book" panose="020B0503020102020204" pitchFamily="34" charset="0"/>
                        </a:rPr>
                        <a:t>Recommended Timing:</a:t>
                      </a:r>
                    </a:p>
                    <a:p>
                      <a:pPr algn="ctr">
                        <a:lnSpc>
                          <a:spcPct val="90000"/>
                        </a:lnSpc>
                        <a:spcBef>
                          <a:spcPts val="200"/>
                        </a:spcBef>
                      </a:pPr>
                      <a:r>
                        <a:rPr lang="en-US" sz="1100" b="0" dirty="0">
                          <a:solidFill>
                            <a:srgbClr val="000000"/>
                          </a:solidFill>
                          <a:latin typeface="Franklin Gothic Book" panose="020B0503020102020204" pitchFamily="34" charset="0"/>
                        </a:rPr>
                        <a:t>June 1 – August 31, 2018</a:t>
                      </a:r>
                    </a:p>
                  </a:txBody>
                  <a:tcPr marL="23165" marR="23165" marT="23164" marB="2316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900" dirty="0"/>
                    </a:p>
                  </a:txBody>
                  <a:tcPr marL="23165" marR="23165" marT="23164" marB="2316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900" dirty="0"/>
                    </a:p>
                  </a:txBody>
                  <a:tcPr marL="23165" marR="23165" marT="23164" marB="2316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200"/>
                        </a:spcBef>
                        <a:spcAft>
                          <a:spcPts val="0"/>
                        </a:spcAft>
                        <a:buClrTx/>
                        <a:buSzTx/>
                        <a:buFontTx/>
                        <a:buNone/>
                        <a:tabLst/>
                        <a:defRPr/>
                      </a:pPr>
                      <a:r>
                        <a:rPr lang="en-US" sz="1100" b="0" kern="1200" dirty="0">
                          <a:solidFill>
                            <a:schemeClr val="tx1"/>
                          </a:solidFill>
                          <a:latin typeface="Franklin Gothic Book" panose="020B0503020102020204" pitchFamily="34" charset="0"/>
                          <a:ea typeface="+mn-ea"/>
                          <a:cs typeface="+mn-cs"/>
                        </a:rPr>
                        <a:t>Recommended Timing:</a:t>
                      </a:r>
                    </a:p>
                    <a:p>
                      <a:pPr marL="0" marR="0" indent="0" algn="ctr" defTabSz="914400" rtl="0" eaLnBrk="1" fontAlgn="auto" latinLnBrk="0" hangingPunct="1">
                        <a:lnSpc>
                          <a:spcPct val="90000"/>
                        </a:lnSpc>
                        <a:spcBef>
                          <a:spcPts val="200"/>
                        </a:spcBef>
                        <a:spcAft>
                          <a:spcPts val="0"/>
                        </a:spcAft>
                        <a:buClrTx/>
                        <a:buSzTx/>
                        <a:buFontTx/>
                        <a:buNone/>
                        <a:tabLst/>
                        <a:defRPr/>
                      </a:pPr>
                      <a:r>
                        <a:rPr lang="en-US" sz="1100" b="0" kern="1200" dirty="0">
                          <a:solidFill>
                            <a:schemeClr val="tx1"/>
                          </a:solidFill>
                          <a:latin typeface="Franklin Gothic Book" panose="020B0503020102020204" pitchFamily="34" charset="0"/>
                          <a:ea typeface="+mn-ea"/>
                          <a:cs typeface="+mn-cs"/>
                        </a:rPr>
                        <a:t>November 1 - December 31, 2018</a:t>
                      </a:r>
                    </a:p>
                  </a:txBody>
                  <a:tcPr marL="23165" marR="23165" marT="23164" marB="2316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1600" dirty="0"/>
                    </a:p>
                  </a:txBody>
                  <a:tcPr marL="23165" marR="23165" marT="23164" marB="2316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200"/>
                        </a:spcBef>
                        <a:spcAft>
                          <a:spcPts val="0"/>
                        </a:spcAft>
                        <a:buClrTx/>
                        <a:buSzTx/>
                        <a:buFontTx/>
                        <a:buNone/>
                        <a:tabLst/>
                        <a:defRPr/>
                      </a:pPr>
                      <a:r>
                        <a:rPr lang="en-US" sz="1100" b="0" kern="1200" dirty="0">
                          <a:solidFill>
                            <a:schemeClr val="tx1"/>
                          </a:solidFill>
                          <a:latin typeface="Franklin Gothic Book" panose="020B0503020102020204" pitchFamily="34" charset="0"/>
                          <a:ea typeface="+mn-ea"/>
                          <a:cs typeface="+mn-cs"/>
                        </a:rPr>
                        <a:t>Recommended Timing:</a:t>
                      </a:r>
                    </a:p>
                    <a:p>
                      <a:pPr marL="0" marR="0" indent="0" algn="ctr" defTabSz="914400" rtl="0" eaLnBrk="1" fontAlgn="auto" latinLnBrk="0" hangingPunct="1">
                        <a:lnSpc>
                          <a:spcPct val="90000"/>
                        </a:lnSpc>
                        <a:spcBef>
                          <a:spcPts val="200"/>
                        </a:spcBef>
                        <a:spcAft>
                          <a:spcPts val="0"/>
                        </a:spcAft>
                        <a:buClrTx/>
                        <a:buSzTx/>
                        <a:buFontTx/>
                        <a:buNone/>
                        <a:tabLst/>
                        <a:defRPr/>
                      </a:pPr>
                      <a:r>
                        <a:rPr lang="en-US" sz="1100" b="0" kern="1200" dirty="0">
                          <a:solidFill>
                            <a:schemeClr val="tx1"/>
                          </a:solidFill>
                          <a:latin typeface="Franklin Gothic Book"/>
                          <a:ea typeface="+mn-ea"/>
                          <a:cs typeface="+mn-cs"/>
                        </a:rPr>
                        <a:t>April 1 - May 31, 2019</a:t>
                      </a:r>
                    </a:p>
                  </a:txBody>
                  <a:tcPr marL="23165" marR="23165" marT="23164" marB="2316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29012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38C8D-FFD1-4B80-9294-8418DAB9196F}"/>
              </a:ext>
            </a:extLst>
          </p:cNvPr>
          <p:cNvSpPr>
            <a:spLocks noGrp="1"/>
          </p:cNvSpPr>
          <p:nvPr>
            <p:ph type="title"/>
          </p:nvPr>
        </p:nvSpPr>
        <p:spPr/>
        <p:txBody>
          <a:bodyPr/>
          <a:lstStyle/>
          <a:p>
            <a:r>
              <a:rPr lang="en-US" dirty="0"/>
              <a:t>Program Components</a:t>
            </a:r>
          </a:p>
        </p:txBody>
      </p:sp>
      <p:graphicFrame>
        <p:nvGraphicFramePr>
          <p:cNvPr id="4" name="Table 3">
            <a:extLst>
              <a:ext uri="{FF2B5EF4-FFF2-40B4-BE49-F238E27FC236}">
                <a16:creationId xmlns:a16="http://schemas.microsoft.com/office/drawing/2014/main" id="{9A935291-B326-46FE-89C5-EB909224BD03}"/>
              </a:ext>
            </a:extLst>
          </p:cNvPr>
          <p:cNvGraphicFramePr>
            <a:graphicFrameLocks noGrp="1"/>
          </p:cNvGraphicFramePr>
          <p:nvPr>
            <p:extLst>
              <p:ext uri="{D42A27DB-BD31-4B8C-83A1-F6EECF244321}">
                <p14:modId xmlns:p14="http://schemas.microsoft.com/office/powerpoint/2010/main" val="2605053943"/>
              </p:ext>
            </p:extLst>
          </p:nvPr>
        </p:nvGraphicFramePr>
        <p:xfrm>
          <a:off x="264695" y="1690688"/>
          <a:ext cx="11754852" cy="3418840"/>
        </p:xfrm>
        <a:graphic>
          <a:graphicData uri="http://schemas.openxmlformats.org/drawingml/2006/table">
            <a:tbl>
              <a:tblPr firstRow="1" bandRow="1">
                <a:tableStyleId>{5C22544A-7EE6-4342-B048-85BDC9FD1C3A}</a:tableStyleId>
              </a:tblPr>
              <a:tblGrid>
                <a:gridCol w="2731168">
                  <a:extLst>
                    <a:ext uri="{9D8B030D-6E8A-4147-A177-3AD203B41FA5}">
                      <a16:colId xmlns:a16="http://schemas.microsoft.com/office/drawing/2014/main" val="1556550365"/>
                    </a:ext>
                  </a:extLst>
                </a:gridCol>
                <a:gridCol w="5105400">
                  <a:extLst>
                    <a:ext uri="{9D8B030D-6E8A-4147-A177-3AD203B41FA5}">
                      <a16:colId xmlns:a16="http://schemas.microsoft.com/office/drawing/2014/main" val="3964175835"/>
                    </a:ext>
                  </a:extLst>
                </a:gridCol>
                <a:gridCol w="3918284">
                  <a:extLst>
                    <a:ext uri="{9D8B030D-6E8A-4147-A177-3AD203B41FA5}">
                      <a16:colId xmlns:a16="http://schemas.microsoft.com/office/drawing/2014/main" val="2714299533"/>
                    </a:ext>
                  </a:extLst>
                </a:gridCol>
              </a:tblGrid>
              <a:tr h="370840">
                <a:tc>
                  <a:txBody>
                    <a:bodyPr/>
                    <a:lstStyle/>
                    <a:p>
                      <a:pPr algn="ctr"/>
                      <a:r>
                        <a:rPr lang="en-US" dirty="0"/>
                        <a:t>Content Area</a:t>
                      </a:r>
                    </a:p>
                  </a:txBody>
                  <a:tcPr/>
                </a:tc>
                <a:tc>
                  <a:txBody>
                    <a:bodyPr/>
                    <a:lstStyle/>
                    <a:p>
                      <a:pPr algn="ctr"/>
                      <a:r>
                        <a:rPr lang="en-US" dirty="0"/>
                        <a:t>Focus</a:t>
                      </a:r>
                    </a:p>
                  </a:txBody>
                  <a:tcPr/>
                </a:tc>
                <a:tc>
                  <a:txBody>
                    <a:bodyPr/>
                    <a:lstStyle/>
                    <a:p>
                      <a:pPr algn="ctr"/>
                      <a:r>
                        <a:rPr lang="en-US" dirty="0"/>
                        <a:t>Examples</a:t>
                      </a:r>
                    </a:p>
                  </a:txBody>
                  <a:tcPr/>
                </a:tc>
                <a:extLst>
                  <a:ext uri="{0D108BD9-81ED-4DB2-BD59-A6C34878D82A}">
                    <a16:rowId xmlns:a16="http://schemas.microsoft.com/office/drawing/2014/main" val="1844132127"/>
                  </a:ext>
                </a:extLst>
              </a:tr>
              <a:tr h="370840">
                <a:tc>
                  <a:txBody>
                    <a:bodyPr/>
                    <a:lstStyle/>
                    <a:p>
                      <a:r>
                        <a:rPr lang="en-US" b="1" dirty="0"/>
                        <a:t>Annual Goals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0" dirty="0">
                          <a:solidFill>
                            <a:srgbClr val="000000"/>
                          </a:solidFill>
                          <a:latin typeface="+mn-lt"/>
                        </a:rPr>
                        <a:t>What do we need to accomplish this year in order to support my department’s goals?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solidFill>
                            <a:srgbClr val="000000"/>
                          </a:solidFill>
                        </a:rPr>
                        <a:t>Transition all budget records from old to new tracking system by March 31, 2019.</a:t>
                      </a:r>
                    </a:p>
                  </a:txBody>
                  <a:tcPr anchor="ctr"/>
                </a:tc>
                <a:extLst>
                  <a:ext uri="{0D108BD9-81ED-4DB2-BD59-A6C34878D82A}">
                    <a16:rowId xmlns:a16="http://schemas.microsoft.com/office/drawing/2014/main" val="2951388426"/>
                  </a:ext>
                </a:extLst>
              </a:tr>
              <a:tr h="370840">
                <a:tc>
                  <a:txBody>
                    <a:bodyPr/>
                    <a:lstStyle/>
                    <a:p>
                      <a:r>
                        <a:rPr lang="en-US" b="1" dirty="0"/>
                        <a:t>Competencies &amp; Behaviors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0" dirty="0">
                          <a:solidFill>
                            <a:srgbClr val="000000"/>
                          </a:solidFill>
                          <a:latin typeface="+mn-lt"/>
                        </a:rPr>
                        <a:t>What specific competencies and behaviors will help me accomplish my job responsibilities and achieve my goals for this year?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solidFill>
                            <a:srgbClr val="000000"/>
                          </a:solidFill>
                        </a:rPr>
                        <a:t>Communication: Fosters open dialogue  and actively listens to others in order to build and maintain effective and respectful working relationships throughout the University.</a:t>
                      </a:r>
                    </a:p>
                  </a:txBody>
                  <a:tcPr anchor="ctr"/>
                </a:tc>
                <a:extLst>
                  <a:ext uri="{0D108BD9-81ED-4DB2-BD59-A6C34878D82A}">
                    <a16:rowId xmlns:a16="http://schemas.microsoft.com/office/drawing/2014/main" val="190494701"/>
                  </a:ext>
                </a:extLst>
              </a:tr>
              <a:tr h="370840">
                <a:tc>
                  <a:txBody>
                    <a:bodyPr/>
                    <a:lstStyle/>
                    <a:p>
                      <a:r>
                        <a:rPr lang="en-US" b="1" dirty="0"/>
                        <a:t>Values &amp; Compliance</a:t>
                      </a:r>
                    </a:p>
                  </a:txBody>
                  <a:tcPr anchor="ctr"/>
                </a:tc>
                <a:tc>
                  <a:txBody>
                    <a:bodyPr/>
                    <a:lstStyle/>
                    <a:p>
                      <a:pPr>
                        <a:spcBef>
                          <a:spcPct val="0"/>
                        </a:spcBef>
                        <a:buFontTx/>
                        <a:buNone/>
                      </a:pPr>
                      <a:r>
                        <a:rPr lang="en-US" altLang="en-US" sz="1400" b="0" dirty="0">
                          <a:solidFill>
                            <a:srgbClr val="000000"/>
                          </a:solidFill>
                          <a:latin typeface="+mn-lt"/>
                        </a:rPr>
                        <a:t>I have read and understand the PSU Values and my obligations under AD88: Code of Responsible Conduct.</a:t>
                      </a:r>
                    </a:p>
                    <a:p>
                      <a:pPr>
                        <a:spcBef>
                          <a:spcPct val="0"/>
                        </a:spcBef>
                        <a:buFontTx/>
                        <a:buNone/>
                      </a:pPr>
                      <a:endParaRPr lang="en-US" altLang="en-US" sz="1400" b="0" dirty="0">
                        <a:solidFill>
                          <a:srgbClr val="000000"/>
                        </a:solidFill>
                        <a:latin typeface="+mn-lt"/>
                      </a:endParaRPr>
                    </a:p>
                    <a:p>
                      <a:pPr>
                        <a:spcBef>
                          <a:spcPct val="0"/>
                        </a:spcBef>
                        <a:buFontTx/>
                        <a:buNone/>
                      </a:pPr>
                      <a:r>
                        <a:rPr lang="en-US" altLang="en-US" sz="1400" b="0" dirty="0">
                          <a:solidFill>
                            <a:srgbClr val="000000"/>
                          </a:solidFill>
                          <a:latin typeface="+mn-lt"/>
                        </a:rPr>
                        <a:t>AND</a:t>
                      </a:r>
                    </a:p>
                    <a:p>
                      <a:pPr>
                        <a:spcBef>
                          <a:spcPct val="0"/>
                        </a:spcBef>
                        <a:buFontTx/>
                        <a:buNone/>
                      </a:pPr>
                      <a:endParaRPr lang="en-US" altLang="en-US" sz="1400" b="0" dirty="0">
                        <a:solidFill>
                          <a:srgbClr val="000000"/>
                        </a:solidFill>
                        <a:latin typeface="+mn-lt"/>
                      </a:endParaRPr>
                    </a:p>
                    <a:p>
                      <a:pPr>
                        <a:spcBef>
                          <a:spcPct val="0"/>
                        </a:spcBef>
                        <a:buFontTx/>
                        <a:buNone/>
                      </a:pPr>
                      <a:r>
                        <a:rPr lang="en-US" altLang="en-US" sz="1400" b="0" dirty="0">
                          <a:solidFill>
                            <a:srgbClr val="000000"/>
                          </a:solidFill>
                          <a:latin typeface="+mn-lt"/>
                        </a:rPr>
                        <a:t>I understand my compliance obligations and have completed the associate required compliance training(s) for my position.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solidFill>
                            <a:srgbClr val="000000"/>
                          </a:solidFill>
                        </a:rPr>
                        <a:t>Completion of compliance training such as: Annual Compliance Training (ACT), Building a Safe Penn State: Reporting Child Abuse Training, </a:t>
                      </a:r>
                      <a:r>
                        <a:rPr lang="en-US" altLang="en-US" sz="1400" dirty="0" err="1">
                          <a:solidFill>
                            <a:srgbClr val="000000"/>
                          </a:solidFill>
                        </a:rPr>
                        <a:t>Clery</a:t>
                      </a:r>
                      <a:r>
                        <a:rPr lang="en-US" altLang="en-US" sz="1400" dirty="0">
                          <a:solidFill>
                            <a:srgbClr val="000000"/>
                          </a:solidFill>
                        </a:rPr>
                        <a:t> Act Training (for CSAs), Understanding Title IX, Information Security Awareness, Etc.</a:t>
                      </a:r>
                    </a:p>
                  </a:txBody>
                  <a:tcPr anchor="ctr"/>
                </a:tc>
                <a:extLst>
                  <a:ext uri="{0D108BD9-81ED-4DB2-BD59-A6C34878D82A}">
                    <a16:rowId xmlns:a16="http://schemas.microsoft.com/office/drawing/2014/main" val="3521751574"/>
                  </a:ext>
                </a:extLst>
              </a:tr>
            </a:tbl>
          </a:graphicData>
        </a:graphic>
      </p:graphicFrame>
    </p:spTree>
    <p:extLst>
      <p:ext uri="{BB962C8B-B14F-4D97-AF65-F5344CB8AC3E}">
        <p14:creationId xmlns:p14="http://schemas.microsoft.com/office/powerpoint/2010/main" val="3003177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461F-A8BC-459C-9652-63FDD6B2342B}"/>
              </a:ext>
            </a:extLst>
          </p:cNvPr>
          <p:cNvSpPr>
            <a:spLocks noGrp="1"/>
          </p:cNvSpPr>
          <p:nvPr>
            <p:ph type="title"/>
          </p:nvPr>
        </p:nvSpPr>
        <p:spPr/>
        <p:txBody>
          <a:bodyPr/>
          <a:lstStyle/>
          <a:p>
            <a:r>
              <a:rPr lang="en-US" dirty="0"/>
              <a:t>Checklist</a:t>
            </a:r>
          </a:p>
        </p:txBody>
      </p:sp>
      <p:sp>
        <p:nvSpPr>
          <p:cNvPr id="3" name="Content Placeholder 2">
            <a:extLst>
              <a:ext uri="{FF2B5EF4-FFF2-40B4-BE49-F238E27FC236}">
                <a16:creationId xmlns:a16="http://schemas.microsoft.com/office/drawing/2014/main" id="{884FA64E-A9D8-40CA-B1BA-1A30F24C8E42}"/>
              </a:ext>
            </a:extLst>
          </p:cNvPr>
          <p:cNvSpPr>
            <a:spLocks noGrp="1"/>
          </p:cNvSpPr>
          <p:nvPr>
            <p:ph idx="1"/>
          </p:nvPr>
        </p:nvSpPr>
        <p:spPr>
          <a:xfrm>
            <a:off x="465224" y="2448677"/>
            <a:ext cx="4852737" cy="2881313"/>
          </a:xfrm>
        </p:spPr>
        <p:txBody>
          <a:bodyPr>
            <a:noAutofit/>
          </a:bodyPr>
          <a:lstStyle/>
          <a:p>
            <a:pPr>
              <a:buClr>
                <a:schemeClr val="accent6"/>
              </a:buClr>
              <a:buFont typeface="Wingdings" panose="05000000000000000000" pitchFamily="2" charset="2"/>
              <a:buChar char="ü"/>
            </a:pPr>
            <a:r>
              <a:rPr lang="en-US" sz="2000" dirty="0">
                <a:solidFill>
                  <a:schemeClr val="tx1"/>
                </a:solidFill>
              </a:rPr>
              <a:t>Do you provide clear expectations?</a:t>
            </a:r>
          </a:p>
          <a:p>
            <a:pPr>
              <a:buClr>
                <a:schemeClr val="accent6"/>
              </a:buClr>
              <a:buFont typeface="Wingdings" panose="05000000000000000000" pitchFamily="2" charset="2"/>
              <a:buChar char="ü"/>
            </a:pPr>
            <a:r>
              <a:rPr lang="en-US" sz="2000" dirty="0">
                <a:solidFill>
                  <a:schemeClr val="tx1"/>
                </a:solidFill>
              </a:rPr>
              <a:t>Do you communicate your assessments?</a:t>
            </a:r>
          </a:p>
          <a:p>
            <a:pPr>
              <a:buClr>
                <a:schemeClr val="accent6"/>
              </a:buClr>
              <a:buFont typeface="Wingdings" panose="05000000000000000000" pitchFamily="2" charset="2"/>
              <a:buChar char="ü"/>
            </a:pPr>
            <a:r>
              <a:rPr lang="en-US" sz="2000" dirty="0">
                <a:solidFill>
                  <a:schemeClr val="tx1"/>
                </a:solidFill>
              </a:rPr>
              <a:t>Do you hold back because of fear of staff member’s response?</a:t>
            </a:r>
          </a:p>
          <a:p>
            <a:pPr>
              <a:buClr>
                <a:schemeClr val="accent6"/>
              </a:buClr>
              <a:buFont typeface="Wingdings" panose="05000000000000000000" pitchFamily="2" charset="2"/>
              <a:buChar char="ü"/>
            </a:pPr>
            <a:r>
              <a:rPr lang="en-US" sz="2000" dirty="0">
                <a:solidFill>
                  <a:schemeClr val="tx1"/>
                </a:solidFill>
              </a:rPr>
              <a:t>Do you feel that feedback is a burden?</a:t>
            </a:r>
          </a:p>
          <a:p>
            <a:pPr>
              <a:buClr>
                <a:schemeClr val="accent6"/>
              </a:buClr>
              <a:buFont typeface="Wingdings" panose="05000000000000000000" pitchFamily="2" charset="2"/>
              <a:buChar char="ü"/>
            </a:pPr>
            <a:r>
              <a:rPr lang="en-US" sz="2000" dirty="0">
                <a:solidFill>
                  <a:schemeClr val="tx1"/>
                </a:solidFill>
              </a:rPr>
              <a:t>Are your conversations thorough?</a:t>
            </a:r>
          </a:p>
          <a:p>
            <a:pPr>
              <a:buClr>
                <a:schemeClr val="accent6"/>
              </a:buClr>
              <a:buFont typeface="Wingdings" panose="05000000000000000000" pitchFamily="2" charset="2"/>
              <a:buChar char="ü"/>
            </a:pPr>
            <a:r>
              <a:rPr lang="en-US" sz="2000" dirty="0">
                <a:solidFill>
                  <a:schemeClr val="tx1"/>
                </a:solidFill>
              </a:rPr>
              <a:t>Do you provide feedback promptly?</a:t>
            </a:r>
          </a:p>
        </p:txBody>
      </p:sp>
      <p:sp>
        <p:nvSpPr>
          <p:cNvPr id="4" name="Content Placeholder 2">
            <a:extLst>
              <a:ext uri="{FF2B5EF4-FFF2-40B4-BE49-F238E27FC236}">
                <a16:creationId xmlns:a16="http://schemas.microsoft.com/office/drawing/2014/main" id="{1E261C6C-70BA-43E0-8922-1DE4EC9F904B}"/>
              </a:ext>
            </a:extLst>
          </p:cNvPr>
          <p:cNvSpPr txBox="1">
            <a:spLocks/>
          </p:cNvSpPr>
          <p:nvPr/>
        </p:nvSpPr>
        <p:spPr>
          <a:xfrm>
            <a:off x="5658847" y="2448676"/>
            <a:ext cx="6697585" cy="28813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41E42"/>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41E42"/>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41E42"/>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41E42"/>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41E42"/>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buClr>
              <a:buFont typeface="Wingdings" panose="05000000000000000000" pitchFamily="2" charset="2"/>
              <a:buChar char="ü"/>
            </a:pPr>
            <a:r>
              <a:rPr lang="en-US" sz="2000" dirty="0">
                <a:solidFill>
                  <a:schemeClr val="tx1"/>
                </a:solidFill>
              </a:rPr>
              <a:t>How often do you ask for feedback?</a:t>
            </a:r>
          </a:p>
          <a:p>
            <a:pPr>
              <a:buClr>
                <a:schemeClr val="accent6"/>
              </a:buClr>
              <a:buFont typeface="Wingdings" panose="05000000000000000000" pitchFamily="2" charset="2"/>
              <a:buChar char="ü"/>
            </a:pPr>
            <a:r>
              <a:rPr lang="en-US" sz="2000" dirty="0">
                <a:solidFill>
                  <a:schemeClr val="tx1"/>
                </a:solidFill>
              </a:rPr>
              <a:t>Do you ever get defensive?</a:t>
            </a:r>
          </a:p>
          <a:p>
            <a:pPr>
              <a:buClr>
                <a:schemeClr val="accent6"/>
              </a:buClr>
              <a:buFont typeface="Wingdings" panose="05000000000000000000" pitchFamily="2" charset="2"/>
              <a:buChar char="ü"/>
            </a:pPr>
            <a:r>
              <a:rPr lang="en-US" sz="2000" dirty="0">
                <a:solidFill>
                  <a:schemeClr val="tx1"/>
                </a:solidFill>
              </a:rPr>
              <a:t>Do you ask for more detail?</a:t>
            </a:r>
          </a:p>
          <a:p>
            <a:pPr>
              <a:buClr>
                <a:schemeClr val="accent6"/>
              </a:buClr>
              <a:buFont typeface="Wingdings" panose="05000000000000000000" pitchFamily="2" charset="2"/>
              <a:buChar char="ü"/>
            </a:pPr>
            <a:r>
              <a:rPr lang="en-US" sz="2000" dirty="0">
                <a:solidFill>
                  <a:schemeClr val="tx1"/>
                </a:solidFill>
              </a:rPr>
              <a:t>Are your conversations thorough?</a:t>
            </a:r>
          </a:p>
          <a:p>
            <a:pPr>
              <a:buClr>
                <a:schemeClr val="accent6"/>
              </a:buClr>
              <a:buFont typeface="Wingdings" panose="05000000000000000000" pitchFamily="2" charset="2"/>
              <a:buChar char="ü"/>
            </a:pPr>
            <a:r>
              <a:rPr lang="en-US" sz="2000" dirty="0">
                <a:solidFill>
                  <a:schemeClr val="tx1"/>
                </a:solidFill>
              </a:rPr>
              <a:t>Do you ensure that expectations are clear?</a:t>
            </a:r>
          </a:p>
          <a:p>
            <a:pPr>
              <a:buClr>
                <a:schemeClr val="accent6"/>
              </a:buClr>
              <a:buFont typeface="Wingdings" panose="05000000000000000000" pitchFamily="2" charset="2"/>
              <a:buChar char="ü"/>
            </a:pPr>
            <a:r>
              <a:rPr lang="en-US" sz="2000" dirty="0">
                <a:solidFill>
                  <a:schemeClr val="tx1"/>
                </a:solidFill>
              </a:rPr>
              <a:t>Do you set goals for improvement?</a:t>
            </a:r>
          </a:p>
          <a:p>
            <a:pPr>
              <a:buClr>
                <a:schemeClr val="accent6"/>
              </a:buClr>
              <a:buFont typeface="Wingdings" panose="05000000000000000000" pitchFamily="2" charset="2"/>
              <a:buChar char="ü"/>
            </a:pPr>
            <a:r>
              <a:rPr lang="en-US" sz="2000" dirty="0">
                <a:solidFill>
                  <a:schemeClr val="tx1"/>
                </a:solidFill>
              </a:rPr>
              <a:t>Do you follow up to get additional feedback on progress?</a:t>
            </a:r>
          </a:p>
        </p:txBody>
      </p:sp>
      <p:cxnSp>
        <p:nvCxnSpPr>
          <p:cNvPr id="6" name="Straight Connector 5">
            <a:extLst>
              <a:ext uri="{FF2B5EF4-FFF2-40B4-BE49-F238E27FC236}">
                <a16:creationId xmlns:a16="http://schemas.microsoft.com/office/drawing/2014/main" id="{770BA08D-A769-49DA-829A-B23F1BF65C99}"/>
              </a:ext>
            </a:extLst>
          </p:cNvPr>
          <p:cNvCxnSpPr/>
          <p:nvPr/>
        </p:nvCxnSpPr>
        <p:spPr>
          <a:xfrm>
            <a:off x="5426241" y="2334126"/>
            <a:ext cx="0" cy="2995863"/>
          </a:xfrm>
          <a:prstGeom prst="line">
            <a:avLst/>
          </a:prstGeom>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9691FE58-AF56-40E8-B490-A9F6FE6519AF}"/>
              </a:ext>
            </a:extLst>
          </p:cNvPr>
          <p:cNvSpPr txBox="1"/>
          <p:nvPr/>
        </p:nvSpPr>
        <p:spPr>
          <a:xfrm>
            <a:off x="565484" y="1949116"/>
            <a:ext cx="4391527" cy="400110"/>
          </a:xfrm>
          <a:prstGeom prst="rect">
            <a:avLst/>
          </a:prstGeom>
          <a:noFill/>
        </p:spPr>
        <p:txBody>
          <a:bodyPr wrap="square" rtlCol="0">
            <a:spAutoFit/>
          </a:bodyPr>
          <a:lstStyle/>
          <a:p>
            <a:r>
              <a:rPr lang="en-US" sz="2000" b="1" u="sng" dirty="0">
                <a:solidFill>
                  <a:srgbClr val="002060"/>
                </a:solidFill>
              </a:rPr>
              <a:t>Feedback from you as a Manager</a:t>
            </a:r>
          </a:p>
        </p:txBody>
      </p:sp>
      <p:sp>
        <p:nvSpPr>
          <p:cNvPr id="8" name="TextBox 7">
            <a:extLst>
              <a:ext uri="{FF2B5EF4-FFF2-40B4-BE49-F238E27FC236}">
                <a16:creationId xmlns:a16="http://schemas.microsoft.com/office/drawing/2014/main" id="{4238216A-2D42-481C-B171-DFA721906A5C}"/>
              </a:ext>
            </a:extLst>
          </p:cNvPr>
          <p:cNvSpPr txBox="1"/>
          <p:nvPr/>
        </p:nvSpPr>
        <p:spPr>
          <a:xfrm>
            <a:off x="5855368" y="1964794"/>
            <a:ext cx="4391527" cy="400110"/>
          </a:xfrm>
          <a:prstGeom prst="rect">
            <a:avLst/>
          </a:prstGeom>
          <a:noFill/>
        </p:spPr>
        <p:txBody>
          <a:bodyPr wrap="square" rtlCol="0">
            <a:spAutoFit/>
          </a:bodyPr>
          <a:lstStyle/>
          <a:p>
            <a:r>
              <a:rPr lang="en-US" sz="2000" b="1" u="sng" dirty="0">
                <a:solidFill>
                  <a:srgbClr val="002060"/>
                </a:solidFill>
              </a:rPr>
              <a:t>Receiving feedback as a staff member</a:t>
            </a:r>
          </a:p>
        </p:txBody>
      </p:sp>
    </p:spTree>
    <p:extLst>
      <p:ext uri="{BB962C8B-B14F-4D97-AF65-F5344CB8AC3E}">
        <p14:creationId xmlns:p14="http://schemas.microsoft.com/office/powerpoint/2010/main" val="108337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500"/>
                                        <p:tgtEl>
                                          <p:spTgt spid="4">
                                            <p:txEl>
                                              <p:pRg st="5" end="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fade">
                                      <p:cBhvr>
                                        <p:cTn id="4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5290-44A6-4ACF-BC66-97588F2DB242}"/>
              </a:ext>
            </a:extLst>
          </p:cNvPr>
          <p:cNvSpPr>
            <a:spLocks noGrp="1"/>
          </p:cNvSpPr>
          <p:nvPr>
            <p:ph type="title"/>
          </p:nvPr>
        </p:nvSpPr>
        <p:spPr/>
        <p:txBody>
          <a:bodyPr/>
          <a:lstStyle/>
          <a:p>
            <a:r>
              <a:rPr lang="en-US" dirty="0"/>
              <a:t>Prior to writing the review</a:t>
            </a:r>
          </a:p>
        </p:txBody>
      </p:sp>
      <p:sp>
        <p:nvSpPr>
          <p:cNvPr id="3" name="Content Placeholder 2">
            <a:extLst>
              <a:ext uri="{FF2B5EF4-FFF2-40B4-BE49-F238E27FC236}">
                <a16:creationId xmlns:a16="http://schemas.microsoft.com/office/drawing/2014/main" id="{52030868-2B8D-493C-8195-AB7D373DEFB2}"/>
              </a:ext>
            </a:extLst>
          </p:cNvPr>
          <p:cNvSpPr>
            <a:spLocks noGrp="1"/>
          </p:cNvSpPr>
          <p:nvPr>
            <p:ph idx="1"/>
          </p:nvPr>
        </p:nvSpPr>
        <p:spPr>
          <a:xfrm>
            <a:off x="525378" y="1825625"/>
            <a:ext cx="11666621" cy="4351338"/>
          </a:xfrm>
          <a:noFill/>
        </p:spPr>
        <p:txBody>
          <a:bodyPr>
            <a:normAutofit/>
          </a:bodyPr>
          <a:lstStyle/>
          <a:p>
            <a:pPr marL="0" indent="0">
              <a:buNone/>
            </a:pPr>
            <a:r>
              <a:rPr lang="en-US" b="1" dirty="0"/>
              <a:t>Consider the following questions:</a:t>
            </a:r>
          </a:p>
          <a:p>
            <a:pPr marL="457200"/>
            <a:r>
              <a:rPr lang="en-US" dirty="0"/>
              <a:t>What has the employee accomplished this year?</a:t>
            </a:r>
          </a:p>
          <a:p>
            <a:pPr marL="457200"/>
            <a:r>
              <a:rPr lang="en-US" dirty="0"/>
              <a:t>Do those accomplishments meet the goals that were agreed upon?</a:t>
            </a:r>
          </a:p>
          <a:p>
            <a:pPr marL="457200"/>
            <a:r>
              <a:rPr lang="en-US" dirty="0"/>
              <a:t>How is the employee utilizing each core competency?</a:t>
            </a:r>
          </a:p>
          <a:p>
            <a:pPr marL="457200"/>
            <a:r>
              <a:rPr lang="en-US" dirty="0"/>
              <a:t>What is the employee doing that is highly effective?</a:t>
            </a:r>
          </a:p>
          <a:p>
            <a:pPr marL="457200"/>
            <a:r>
              <a:rPr lang="en-US" dirty="0"/>
              <a:t>Is there anything getting in the way of their success?</a:t>
            </a:r>
          </a:p>
          <a:p>
            <a:pPr marL="457200"/>
            <a:r>
              <a:rPr lang="en-US" dirty="0"/>
              <a:t>Overall has the employee been successful during the performance management cycle? If not, what can you do to help change this?</a:t>
            </a:r>
          </a:p>
        </p:txBody>
      </p:sp>
    </p:spTree>
    <p:extLst>
      <p:ext uri="{BB962C8B-B14F-4D97-AF65-F5344CB8AC3E}">
        <p14:creationId xmlns:p14="http://schemas.microsoft.com/office/powerpoint/2010/main" val="2586519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1947</Words>
  <Application>Microsoft Office PowerPoint</Application>
  <PresentationFormat>Widescreen</PresentationFormat>
  <Paragraphs>227</Paragraphs>
  <Slides>21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Calibri Light</vt:lpstr>
      <vt:lpstr>Franklin Gothic Book</vt:lpstr>
      <vt:lpstr>Franklin Gothic Medium</vt:lpstr>
      <vt:lpstr>Open Sans</vt:lpstr>
      <vt:lpstr>Symbol</vt:lpstr>
      <vt:lpstr>Wingdings</vt:lpstr>
      <vt:lpstr>Office Theme</vt:lpstr>
      <vt:lpstr>Performance Management End-of-Year Review</vt:lpstr>
      <vt:lpstr>Housekeeping items</vt:lpstr>
      <vt:lpstr>Today will help you to</vt:lpstr>
      <vt:lpstr>PowerPoint Presentation</vt:lpstr>
      <vt:lpstr>What is performance management?</vt:lpstr>
      <vt:lpstr>Performance Management Cycle</vt:lpstr>
      <vt:lpstr>Program Components</vt:lpstr>
      <vt:lpstr>Checklist</vt:lpstr>
      <vt:lpstr>Prior to writing the review</vt:lpstr>
      <vt:lpstr>Vague vs Specific</vt:lpstr>
      <vt:lpstr>Tip: Use Reference Books</vt:lpstr>
      <vt:lpstr>Ratings Scales</vt:lpstr>
      <vt:lpstr>Completing the Overall Rating</vt:lpstr>
      <vt:lpstr>Needs Improvement Rating</vt:lpstr>
      <vt:lpstr>Errors to Avoid</vt:lpstr>
      <vt:lpstr>Most Important Question</vt:lpstr>
      <vt:lpstr>Manager End-of-Year Review Checklist &amp; Utilizing Workday</vt:lpstr>
      <vt:lpstr>To Do</vt:lpstr>
      <vt:lpstr>Developing Your Employees</vt:lpstr>
      <vt:lpstr>Effective Performance Management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Management End-of-Year Review</dc:title>
  <dc:creator>mak42@om.psu.edu</dc:creator>
  <cp:lastModifiedBy>mak42@om.psu.edu</cp:lastModifiedBy>
  <cp:revision>20</cp:revision>
  <dcterms:created xsi:type="dcterms:W3CDTF">2019-02-26T14:41:46Z</dcterms:created>
  <dcterms:modified xsi:type="dcterms:W3CDTF">2019-03-21T13:54:57Z</dcterms:modified>
</cp:coreProperties>
</file>